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1"/>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382" r:id="rId16"/>
    <p:sldId id="383" r:id="rId17"/>
    <p:sldId id="427" r:id="rId18"/>
    <p:sldId id="462" r:id="rId19"/>
    <p:sldId id="274" r:id="rId20"/>
    <p:sldId id="386" r:id="rId21"/>
    <p:sldId id="385" r:id="rId22"/>
    <p:sldId id="387" r:id="rId23"/>
    <p:sldId id="426" r:id="rId24"/>
    <p:sldId id="305" r:id="rId25"/>
    <p:sldId id="281" r:id="rId26"/>
    <p:sldId id="419" r:id="rId27"/>
    <p:sldId id="388" r:id="rId28"/>
    <p:sldId id="420" r:id="rId29"/>
    <p:sldId id="389" r:id="rId30"/>
    <p:sldId id="390" r:id="rId31"/>
    <p:sldId id="391" r:id="rId32"/>
    <p:sldId id="392" r:id="rId33"/>
    <p:sldId id="394" r:id="rId34"/>
    <p:sldId id="395" r:id="rId35"/>
    <p:sldId id="397" r:id="rId36"/>
    <p:sldId id="393" r:id="rId37"/>
    <p:sldId id="428" r:id="rId38"/>
    <p:sldId id="396" r:id="rId39"/>
    <p:sldId id="429" r:id="rId40"/>
    <p:sldId id="398" r:id="rId41"/>
    <p:sldId id="430" r:id="rId42"/>
    <p:sldId id="431" r:id="rId43"/>
    <p:sldId id="286" r:id="rId44"/>
    <p:sldId id="399" r:id="rId45"/>
    <p:sldId id="296" r:id="rId46"/>
    <p:sldId id="401" r:id="rId47"/>
    <p:sldId id="405" r:id="rId48"/>
    <p:sldId id="406" r:id="rId49"/>
    <p:sldId id="407" r:id="rId50"/>
    <p:sldId id="403" r:id="rId51"/>
    <p:sldId id="412" r:id="rId52"/>
    <p:sldId id="432" r:id="rId53"/>
    <p:sldId id="458" r:id="rId54"/>
    <p:sldId id="400" r:id="rId55"/>
    <p:sldId id="410" r:id="rId56"/>
    <p:sldId id="411" r:id="rId57"/>
    <p:sldId id="314" r:id="rId58"/>
    <p:sldId id="421" r:id="rId59"/>
    <p:sldId id="413" r:id="rId60"/>
    <p:sldId id="422" r:id="rId61"/>
    <p:sldId id="414" r:id="rId62"/>
    <p:sldId id="415" r:id="rId63"/>
    <p:sldId id="423" r:id="rId64"/>
    <p:sldId id="416" r:id="rId65"/>
    <p:sldId id="417" r:id="rId66"/>
    <p:sldId id="418" r:id="rId67"/>
    <p:sldId id="424" r:id="rId68"/>
    <p:sldId id="456" r:id="rId69"/>
    <p:sldId id="434" r:id="rId70"/>
    <p:sldId id="463" r:id="rId71"/>
    <p:sldId id="435" r:id="rId72"/>
    <p:sldId id="438" r:id="rId73"/>
    <p:sldId id="439" r:id="rId74"/>
    <p:sldId id="437" r:id="rId75"/>
    <p:sldId id="440" r:id="rId76"/>
    <p:sldId id="441" r:id="rId77"/>
    <p:sldId id="442" r:id="rId78"/>
    <p:sldId id="443" r:id="rId79"/>
    <p:sldId id="447" r:id="rId80"/>
    <p:sldId id="444" r:id="rId81"/>
    <p:sldId id="445" r:id="rId82"/>
    <p:sldId id="448" r:id="rId83"/>
    <p:sldId id="446" r:id="rId84"/>
    <p:sldId id="449" r:id="rId85"/>
    <p:sldId id="450" r:id="rId86"/>
    <p:sldId id="451" r:id="rId87"/>
    <p:sldId id="452" r:id="rId88"/>
    <p:sldId id="453" r:id="rId89"/>
    <p:sldId id="454" r:id="rId90"/>
    <p:sldId id="457" r:id="rId91"/>
    <p:sldId id="455" r:id="rId92"/>
    <p:sldId id="459" r:id="rId93"/>
    <p:sldId id="460" r:id="rId94"/>
    <p:sldId id="461" r:id="rId95"/>
    <p:sldId id="464" r:id="rId96"/>
    <p:sldId id="465" r:id="rId97"/>
    <p:sldId id="466" r:id="rId98"/>
    <p:sldId id="467" r:id="rId99"/>
    <p:sldId id="468" r:id="rId100"/>
    <p:sldId id="469" r:id="rId101"/>
    <p:sldId id="470" r:id="rId102"/>
    <p:sldId id="471" r:id="rId103"/>
    <p:sldId id="472" r:id="rId104"/>
    <p:sldId id="473" r:id="rId105"/>
    <p:sldId id="474" r:id="rId106"/>
    <p:sldId id="475" r:id="rId107"/>
    <p:sldId id="476" r:id="rId108"/>
    <p:sldId id="478" r:id="rId109"/>
    <p:sldId id="477" r:id="rId110"/>
    <p:sldId id="479" r:id="rId111"/>
    <p:sldId id="480" r:id="rId112"/>
    <p:sldId id="481" r:id="rId113"/>
    <p:sldId id="482" r:id="rId114"/>
    <p:sldId id="483" r:id="rId115"/>
    <p:sldId id="308" r:id="rId116"/>
    <p:sldId id="486" r:id="rId117"/>
    <p:sldId id="487" r:id="rId118"/>
    <p:sldId id="488" r:id="rId119"/>
    <p:sldId id="309" r:id="rId120"/>
    <p:sldId id="375" r:id="rId121"/>
    <p:sldId id="363" r:id="rId122"/>
    <p:sldId id="364" r:id="rId123"/>
    <p:sldId id="311" r:id="rId124"/>
    <p:sldId id="310" r:id="rId125"/>
    <p:sldId id="329" r:id="rId126"/>
    <p:sldId id="489" r:id="rId127"/>
    <p:sldId id="490" r:id="rId128"/>
    <p:sldId id="491" r:id="rId129"/>
    <p:sldId id="493" r:id="rId130"/>
    <p:sldId id="515" r:id="rId131"/>
    <p:sldId id="499" r:id="rId132"/>
    <p:sldId id="500" r:id="rId133"/>
    <p:sldId id="501" r:id="rId134"/>
    <p:sldId id="516" r:id="rId135"/>
    <p:sldId id="517" r:id="rId136"/>
    <p:sldId id="518" r:id="rId137"/>
    <p:sldId id="519" r:id="rId138"/>
    <p:sldId id="520" r:id="rId139"/>
    <p:sldId id="521" r:id="rId140"/>
    <p:sldId id="522" r:id="rId141"/>
    <p:sldId id="523" r:id="rId142"/>
    <p:sldId id="524" r:id="rId143"/>
    <p:sldId id="526" r:id="rId144"/>
    <p:sldId id="528" r:id="rId145"/>
    <p:sldId id="525" r:id="rId146"/>
    <p:sldId id="527" r:id="rId147"/>
    <p:sldId id="529" r:id="rId148"/>
    <p:sldId id="530" r:id="rId149"/>
    <p:sldId id="531" r:id="rId150"/>
    <p:sldId id="532" r:id="rId151"/>
    <p:sldId id="533" r:id="rId152"/>
    <p:sldId id="534" r:id="rId153"/>
    <p:sldId id="535" r:id="rId154"/>
    <p:sldId id="536" r:id="rId155"/>
    <p:sldId id="537" r:id="rId156"/>
    <p:sldId id="540" r:id="rId157"/>
    <p:sldId id="538" r:id="rId158"/>
    <p:sldId id="539" r:id="rId159"/>
    <p:sldId id="541" r:id="rId160"/>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5F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2080" autoAdjust="0"/>
  </p:normalViewPr>
  <p:slideViewPr>
    <p:cSldViewPr snapToGrid="0">
      <p:cViewPr varScale="1">
        <p:scale>
          <a:sx n="114" d="100"/>
          <a:sy n="114" d="100"/>
        </p:scale>
        <p:origin x="186"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16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2020/10/20</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8612706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133</a:t>
            </a:fld>
            <a:endParaRPr kumimoji="1" lang="ja-JP" altLang="en-US"/>
          </a:p>
        </p:txBody>
      </p:sp>
    </p:spTree>
    <p:extLst>
      <p:ext uri="{BB962C8B-B14F-4D97-AF65-F5344CB8AC3E}">
        <p14:creationId xmlns:p14="http://schemas.microsoft.com/office/powerpoint/2010/main" val="20352276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134</a:t>
            </a:fld>
            <a:endParaRPr kumimoji="1" lang="ja-JP" altLang="en-US"/>
          </a:p>
        </p:txBody>
      </p:sp>
    </p:spTree>
    <p:extLst>
      <p:ext uri="{BB962C8B-B14F-4D97-AF65-F5344CB8AC3E}">
        <p14:creationId xmlns:p14="http://schemas.microsoft.com/office/powerpoint/2010/main" val="22441333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135</a:t>
            </a:fld>
            <a:endParaRPr kumimoji="1" lang="ja-JP" altLang="en-US"/>
          </a:p>
        </p:txBody>
      </p:sp>
    </p:spTree>
    <p:extLst>
      <p:ext uri="{BB962C8B-B14F-4D97-AF65-F5344CB8AC3E}">
        <p14:creationId xmlns:p14="http://schemas.microsoft.com/office/powerpoint/2010/main" val="42472826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136</a:t>
            </a:fld>
            <a:endParaRPr kumimoji="1" lang="ja-JP" altLang="en-US"/>
          </a:p>
        </p:txBody>
      </p:sp>
    </p:spTree>
    <p:extLst>
      <p:ext uri="{BB962C8B-B14F-4D97-AF65-F5344CB8AC3E}">
        <p14:creationId xmlns:p14="http://schemas.microsoft.com/office/powerpoint/2010/main" val="124712242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137</a:t>
            </a:fld>
            <a:endParaRPr kumimoji="1" lang="ja-JP" altLang="en-US"/>
          </a:p>
        </p:txBody>
      </p:sp>
    </p:spTree>
    <p:extLst>
      <p:ext uri="{BB962C8B-B14F-4D97-AF65-F5344CB8AC3E}">
        <p14:creationId xmlns:p14="http://schemas.microsoft.com/office/powerpoint/2010/main" val="871343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138</a:t>
            </a:fld>
            <a:endParaRPr kumimoji="1" lang="ja-JP" altLang="en-US"/>
          </a:p>
        </p:txBody>
      </p:sp>
    </p:spTree>
    <p:extLst>
      <p:ext uri="{BB962C8B-B14F-4D97-AF65-F5344CB8AC3E}">
        <p14:creationId xmlns:p14="http://schemas.microsoft.com/office/powerpoint/2010/main" val="27232133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139</a:t>
            </a:fld>
            <a:endParaRPr kumimoji="1" lang="ja-JP" altLang="en-US"/>
          </a:p>
        </p:txBody>
      </p:sp>
    </p:spTree>
    <p:extLst>
      <p:ext uri="{BB962C8B-B14F-4D97-AF65-F5344CB8AC3E}">
        <p14:creationId xmlns:p14="http://schemas.microsoft.com/office/powerpoint/2010/main" val="12586211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140</a:t>
            </a:fld>
            <a:endParaRPr kumimoji="1" lang="ja-JP" altLang="en-US"/>
          </a:p>
        </p:txBody>
      </p:sp>
    </p:spTree>
    <p:extLst>
      <p:ext uri="{BB962C8B-B14F-4D97-AF65-F5344CB8AC3E}">
        <p14:creationId xmlns:p14="http://schemas.microsoft.com/office/powerpoint/2010/main" val="3259601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141</a:t>
            </a:fld>
            <a:endParaRPr kumimoji="1" lang="ja-JP" altLang="en-US"/>
          </a:p>
        </p:txBody>
      </p:sp>
    </p:spTree>
    <p:extLst>
      <p:ext uri="{BB962C8B-B14F-4D97-AF65-F5344CB8AC3E}">
        <p14:creationId xmlns:p14="http://schemas.microsoft.com/office/powerpoint/2010/main" val="2631460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142</a:t>
            </a:fld>
            <a:endParaRPr kumimoji="1" lang="ja-JP" altLang="en-US"/>
          </a:p>
        </p:txBody>
      </p:sp>
    </p:spTree>
    <p:extLst>
      <p:ext uri="{BB962C8B-B14F-4D97-AF65-F5344CB8AC3E}">
        <p14:creationId xmlns:p14="http://schemas.microsoft.com/office/powerpoint/2010/main" val="1742960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143</a:t>
            </a:fld>
            <a:endParaRPr kumimoji="1" lang="ja-JP" altLang="en-US"/>
          </a:p>
        </p:txBody>
      </p:sp>
    </p:spTree>
    <p:extLst>
      <p:ext uri="{BB962C8B-B14F-4D97-AF65-F5344CB8AC3E}">
        <p14:creationId xmlns:p14="http://schemas.microsoft.com/office/powerpoint/2010/main" val="13216334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144</a:t>
            </a:fld>
            <a:endParaRPr kumimoji="1" lang="ja-JP" altLang="en-US"/>
          </a:p>
        </p:txBody>
      </p:sp>
    </p:spTree>
    <p:extLst>
      <p:ext uri="{BB962C8B-B14F-4D97-AF65-F5344CB8AC3E}">
        <p14:creationId xmlns:p14="http://schemas.microsoft.com/office/powerpoint/2010/main" val="28096135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145</a:t>
            </a:fld>
            <a:endParaRPr kumimoji="1" lang="ja-JP" altLang="en-US"/>
          </a:p>
        </p:txBody>
      </p:sp>
    </p:spTree>
    <p:extLst>
      <p:ext uri="{BB962C8B-B14F-4D97-AF65-F5344CB8AC3E}">
        <p14:creationId xmlns:p14="http://schemas.microsoft.com/office/powerpoint/2010/main" val="23028073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146</a:t>
            </a:fld>
            <a:endParaRPr kumimoji="1" lang="ja-JP" altLang="en-US"/>
          </a:p>
        </p:txBody>
      </p:sp>
    </p:spTree>
    <p:extLst>
      <p:ext uri="{BB962C8B-B14F-4D97-AF65-F5344CB8AC3E}">
        <p14:creationId xmlns:p14="http://schemas.microsoft.com/office/powerpoint/2010/main" val="38696110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147</a:t>
            </a:fld>
            <a:endParaRPr kumimoji="1" lang="ja-JP" altLang="en-US"/>
          </a:p>
        </p:txBody>
      </p:sp>
    </p:spTree>
    <p:extLst>
      <p:ext uri="{BB962C8B-B14F-4D97-AF65-F5344CB8AC3E}">
        <p14:creationId xmlns:p14="http://schemas.microsoft.com/office/powerpoint/2010/main" val="14373279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148</a:t>
            </a:fld>
            <a:endParaRPr kumimoji="1" lang="ja-JP" altLang="en-US"/>
          </a:p>
        </p:txBody>
      </p:sp>
    </p:spTree>
    <p:extLst>
      <p:ext uri="{BB962C8B-B14F-4D97-AF65-F5344CB8AC3E}">
        <p14:creationId xmlns:p14="http://schemas.microsoft.com/office/powerpoint/2010/main" val="1604265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149</a:t>
            </a:fld>
            <a:endParaRPr kumimoji="1" lang="ja-JP" altLang="en-US"/>
          </a:p>
        </p:txBody>
      </p:sp>
    </p:spTree>
    <p:extLst>
      <p:ext uri="{BB962C8B-B14F-4D97-AF65-F5344CB8AC3E}">
        <p14:creationId xmlns:p14="http://schemas.microsoft.com/office/powerpoint/2010/main" val="40552900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150</a:t>
            </a:fld>
            <a:endParaRPr kumimoji="1" lang="ja-JP" altLang="en-US"/>
          </a:p>
        </p:txBody>
      </p:sp>
    </p:spTree>
    <p:extLst>
      <p:ext uri="{BB962C8B-B14F-4D97-AF65-F5344CB8AC3E}">
        <p14:creationId xmlns:p14="http://schemas.microsoft.com/office/powerpoint/2010/main" val="42879975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151</a:t>
            </a:fld>
            <a:endParaRPr kumimoji="1" lang="ja-JP" altLang="en-US"/>
          </a:p>
        </p:txBody>
      </p:sp>
    </p:spTree>
    <p:extLst>
      <p:ext uri="{BB962C8B-B14F-4D97-AF65-F5344CB8AC3E}">
        <p14:creationId xmlns:p14="http://schemas.microsoft.com/office/powerpoint/2010/main" val="5623655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152</a:t>
            </a:fld>
            <a:endParaRPr kumimoji="1" lang="ja-JP" altLang="en-US"/>
          </a:p>
        </p:txBody>
      </p:sp>
    </p:spTree>
    <p:extLst>
      <p:ext uri="{BB962C8B-B14F-4D97-AF65-F5344CB8AC3E}">
        <p14:creationId xmlns:p14="http://schemas.microsoft.com/office/powerpoint/2010/main" val="584302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54880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153</a:t>
            </a:fld>
            <a:endParaRPr kumimoji="1" lang="ja-JP" altLang="en-US"/>
          </a:p>
        </p:txBody>
      </p:sp>
    </p:spTree>
    <p:extLst>
      <p:ext uri="{BB962C8B-B14F-4D97-AF65-F5344CB8AC3E}">
        <p14:creationId xmlns:p14="http://schemas.microsoft.com/office/powerpoint/2010/main" val="32858520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154</a:t>
            </a:fld>
            <a:endParaRPr kumimoji="1" lang="ja-JP" altLang="en-US"/>
          </a:p>
        </p:txBody>
      </p:sp>
    </p:spTree>
    <p:extLst>
      <p:ext uri="{BB962C8B-B14F-4D97-AF65-F5344CB8AC3E}">
        <p14:creationId xmlns:p14="http://schemas.microsoft.com/office/powerpoint/2010/main" val="29405322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155</a:t>
            </a:fld>
            <a:endParaRPr kumimoji="1" lang="ja-JP" altLang="en-US"/>
          </a:p>
        </p:txBody>
      </p:sp>
    </p:spTree>
    <p:extLst>
      <p:ext uri="{BB962C8B-B14F-4D97-AF65-F5344CB8AC3E}">
        <p14:creationId xmlns:p14="http://schemas.microsoft.com/office/powerpoint/2010/main" val="19238308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157</a:t>
            </a:fld>
            <a:endParaRPr kumimoji="1" lang="ja-JP" altLang="en-US"/>
          </a:p>
        </p:txBody>
      </p:sp>
    </p:spTree>
    <p:extLst>
      <p:ext uri="{BB962C8B-B14F-4D97-AF65-F5344CB8AC3E}">
        <p14:creationId xmlns:p14="http://schemas.microsoft.com/office/powerpoint/2010/main" val="16354727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158</a:t>
            </a:fld>
            <a:endParaRPr kumimoji="1" lang="ja-JP" altLang="en-US"/>
          </a:p>
        </p:txBody>
      </p:sp>
    </p:spTree>
    <p:extLst>
      <p:ext uri="{BB962C8B-B14F-4D97-AF65-F5344CB8AC3E}">
        <p14:creationId xmlns:p14="http://schemas.microsoft.com/office/powerpoint/2010/main" val="370087742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159</a:t>
            </a:fld>
            <a:endParaRPr kumimoji="1" lang="ja-JP" altLang="en-US"/>
          </a:p>
        </p:txBody>
      </p:sp>
    </p:spTree>
    <p:extLst>
      <p:ext uri="{BB962C8B-B14F-4D97-AF65-F5344CB8AC3E}">
        <p14:creationId xmlns:p14="http://schemas.microsoft.com/office/powerpoint/2010/main" val="444348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116970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31967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190234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52924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15922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5714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23944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900078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2251077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8509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144100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0135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12359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86099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62258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2432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41627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73916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66572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450487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21920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172036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5738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596881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137794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119973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701618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130904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58989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03127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3572577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69879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11290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989500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277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64145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36518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069934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1811319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75487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2741079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78753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637890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54772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305974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1920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206338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13813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2940990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465607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216959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417595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75563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3175762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110979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14833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2721889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953131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3440989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31122086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97</a:t>
            </a:fld>
            <a:endParaRPr kumimoji="1" lang="ja-JP" altLang="en-US"/>
          </a:p>
        </p:txBody>
      </p:sp>
    </p:spTree>
    <p:extLst>
      <p:ext uri="{BB962C8B-B14F-4D97-AF65-F5344CB8AC3E}">
        <p14:creationId xmlns:p14="http://schemas.microsoft.com/office/powerpoint/2010/main" val="1772929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4896272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153825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20718951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11200375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10929554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425976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3909400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36075845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30248447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34815803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33650742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12379870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11372482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5762196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11796005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12003585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530786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002951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27000634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32623925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30368001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118</a:t>
            </a:fld>
            <a:endParaRPr kumimoji="1" lang="ja-JP" altLang="en-US"/>
          </a:p>
        </p:txBody>
      </p:sp>
    </p:spTree>
    <p:extLst>
      <p:ext uri="{BB962C8B-B14F-4D97-AF65-F5344CB8AC3E}">
        <p14:creationId xmlns:p14="http://schemas.microsoft.com/office/powerpoint/2010/main" val="37490832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119</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123</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124</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128</a:t>
            </a:fld>
            <a:endParaRPr kumimoji="1" lang="ja-JP" altLang="en-US"/>
          </a:p>
        </p:txBody>
      </p:sp>
    </p:spTree>
    <p:extLst>
      <p:ext uri="{BB962C8B-B14F-4D97-AF65-F5344CB8AC3E}">
        <p14:creationId xmlns:p14="http://schemas.microsoft.com/office/powerpoint/2010/main" val="29246993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129</a:t>
            </a:fld>
            <a:endParaRPr kumimoji="1" lang="ja-JP" altLang="en-US"/>
          </a:p>
        </p:txBody>
      </p:sp>
    </p:spTree>
    <p:extLst>
      <p:ext uri="{BB962C8B-B14F-4D97-AF65-F5344CB8AC3E}">
        <p14:creationId xmlns:p14="http://schemas.microsoft.com/office/powerpoint/2010/main" val="19778333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130</a:t>
            </a:fld>
            <a:endParaRPr kumimoji="1" lang="ja-JP" altLang="en-US"/>
          </a:p>
        </p:txBody>
      </p:sp>
    </p:spTree>
    <p:extLst>
      <p:ext uri="{BB962C8B-B14F-4D97-AF65-F5344CB8AC3E}">
        <p14:creationId xmlns:p14="http://schemas.microsoft.com/office/powerpoint/2010/main" val="2818295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2020/10/20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nablarch.github.io/docs/5u18/doc/application_framework/application_framework/libraries/validation/bean_validation.html"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amazon.co.jp/dp/4873118158"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hyperlink" Target="https://12factor.net/ja/" TargetMode="External"/><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cloud_native/containerize/index.html"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fintan.jp/?p=595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serizawa/items/b833e407d89abd21ee7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nablarch.github.io/docs/LATEST/doc/"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web_service/rest/architecture.html#restful-web-service-architect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blank_project/index.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ablarch.github.io/docs/LATEST/doc/application_framework/adaptors/router_adaptor.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repository.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handlers/rest/body_convert_handler.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qiita.com/opengl-8080/items/6368c19a06521b65a655"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qiita.com/kichion/items/aca19765cb16e7e65946"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database/database.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libraries/database/universal_dao.html"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pic>
        <p:nvPicPr>
          <p:cNvPr id="7" name="Picture 2">
            <a:extLst>
              <a:ext uri="{FF2B5EF4-FFF2-40B4-BE49-F238E27FC236}">
                <a16:creationId xmlns:a16="http://schemas.microsoft.com/office/drawing/2014/main" id="{B3131485-F425-4A04-BC29-B15B0819C7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37" b="323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2D55880-EFE2-4736-96CB-4884686E16C8}"/>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API</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スタッフが説明しながら作業→そのあとに参加者も作業・・・といったかたちで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質問は進行中いつでも大丈夫です。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094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dirty="0"/>
          </a:p>
        </p:txBody>
      </p:sp>
      <p:sp>
        <p:nvSpPr>
          <p:cNvPr id="2" name="Rectangle 1">
            <a:extLst>
              <a:ext uri="{FF2B5EF4-FFF2-40B4-BE49-F238E27FC236}">
                <a16:creationId xmlns:a16="http://schemas.microsoft.com/office/drawing/2014/main" id="{2E2A8400-B50E-458C-AC3D-F2FC7C146744}"/>
              </a:ext>
            </a:extLst>
          </p:cNvPr>
          <p:cNvSpPr>
            <a:spLocks noChangeArrowheads="1"/>
          </p:cNvSpPr>
          <p:nvPr/>
        </p:nvSpPr>
        <p:spPr bwMode="auto">
          <a:xfrm>
            <a:off x="7791247" y="3063095"/>
            <a:ext cx="3319272"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196849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7ED0725-31B1-499A-8E7E-AA9ABB19EF7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92EDC30-60EC-45BD-AB69-4A0EFFDE666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dirty="0"/>
          </a:p>
        </p:txBody>
      </p:sp>
      <p:sp>
        <p:nvSpPr>
          <p:cNvPr id="13" name="Rectangle 1">
            <a:extLst>
              <a:ext uri="{FF2B5EF4-FFF2-40B4-BE49-F238E27FC236}">
                <a16:creationId xmlns:a16="http://schemas.microsoft.com/office/drawing/2014/main" id="{7DCF7940-9CD2-4A06-B377-1EDF42BED781}"/>
              </a:ext>
            </a:extLst>
          </p:cNvPr>
          <p:cNvSpPr>
            <a:spLocks noChangeArrowheads="1"/>
          </p:cNvSpPr>
          <p:nvPr/>
        </p:nvSpPr>
        <p:spPr bwMode="auto">
          <a:xfrm>
            <a:off x="7791247" y="3063095"/>
            <a:ext cx="3319272"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0848037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dirty="0"/>
          </a:p>
        </p:txBody>
      </p:sp>
      <p:sp>
        <p:nvSpPr>
          <p:cNvPr id="5" name="Rectangle 1">
            <a:extLst>
              <a:ext uri="{FF2B5EF4-FFF2-40B4-BE49-F238E27FC236}">
                <a16:creationId xmlns:a16="http://schemas.microsoft.com/office/drawing/2014/main" id="{A2D6A7CB-52E6-4BA6-A600-AAD8163286E0}"/>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97965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6A5F899-40CA-45A7-834F-19059B02866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A52E32E-F2B1-42F4-9D16-2A50224B95B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dirty="0"/>
          </a:p>
        </p:txBody>
      </p:sp>
      <p:sp>
        <p:nvSpPr>
          <p:cNvPr id="15" name="Rectangle 1">
            <a:extLst>
              <a:ext uri="{FF2B5EF4-FFF2-40B4-BE49-F238E27FC236}">
                <a16:creationId xmlns:a16="http://schemas.microsoft.com/office/drawing/2014/main" id="{136825C0-82CC-4DCD-9798-EFA44831C831}"/>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9001481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dirty="0"/>
          </a:p>
        </p:txBody>
      </p:sp>
      <p:sp>
        <p:nvSpPr>
          <p:cNvPr id="2" name="Rectangle 1">
            <a:extLst>
              <a:ext uri="{FF2B5EF4-FFF2-40B4-BE49-F238E27FC236}">
                <a16:creationId xmlns:a16="http://schemas.microsoft.com/office/drawing/2014/main" id="{D6D1488C-2623-4B85-8B8B-56523A6EDB39}"/>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53280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B313391-0C39-4CC1-8732-AEC92BF8DAA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5D48611-DC39-4CB8-9083-CC1D2E153BC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dirty="0"/>
          </a:p>
        </p:txBody>
      </p:sp>
      <p:sp>
        <p:nvSpPr>
          <p:cNvPr id="11" name="Rectangle 1">
            <a:extLst>
              <a:ext uri="{FF2B5EF4-FFF2-40B4-BE49-F238E27FC236}">
                <a16:creationId xmlns:a16="http://schemas.microsoft.com/office/drawing/2014/main" id="{28843C7C-2B0B-4F44-A764-9AE10BFCC9E3}"/>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62850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458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hlinkClick r:id="rId3"/>
              </a:rPr>
              <a:t>Bean</a:t>
            </a:r>
            <a:r>
              <a:rPr kumimoji="1" lang="ja-JP" altLang="en-US" sz="2000" dirty="0">
                <a:latin typeface="Meiryo UI" panose="020B0604030504040204" pitchFamily="50" charset="-128"/>
                <a:ea typeface="Meiryo UI" panose="020B0604030504040204" pitchFamily="50" charset="-128"/>
                <a:hlinkClick r:id="rId3"/>
              </a:rPr>
              <a:t> </a:t>
            </a:r>
            <a:r>
              <a:rPr kumimoji="1" lang="en-US" altLang="ja-JP" sz="2000" dirty="0">
                <a:latin typeface="Meiryo UI" panose="020B0604030504040204" pitchFamily="50" charset="-128"/>
                <a:ea typeface="Meiryo UI" panose="020B0604030504040204" pitchFamily="50" charset="-128"/>
                <a:hlinkClick r:id="rId3"/>
              </a:rPr>
              <a:t>Validation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JavaEE</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Bean Validation(JSR349)</a:t>
            </a:r>
            <a:r>
              <a:rPr kumimoji="1" lang="ja-JP" altLang="en-US" sz="2000" dirty="0">
                <a:latin typeface="Meiryo UI" panose="020B0604030504040204" pitchFamily="50" charset="-128"/>
                <a:ea typeface="Meiryo UI" panose="020B0604030504040204" pitchFamily="50" charset="-128"/>
              </a:rPr>
              <a:t>に準拠した入力値のチェック機能。</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Validation</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dirty="0"/>
          </a:p>
        </p:txBody>
      </p:sp>
    </p:spTree>
    <p:extLst>
      <p:ext uri="{BB962C8B-B14F-4D97-AF65-F5344CB8AC3E}">
        <p14:creationId xmlns:p14="http://schemas.microsoft.com/office/powerpoint/2010/main" val="22480914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dirty="0"/>
          </a:p>
        </p:txBody>
      </p:sp>
      <p:sp>
        <p:nvSpPr>
          <p:cNvPr id="5" name="Rectangle 1">
            <a:extLst>
              <a:ext uri="{FF2B5EF4-FFF2-40B4-BE49-F238E27FC236}">
                <a16:creationId xmlns:a16="http://schemas.microsoft.com/office/drawing/2014/main" id="{53F6ECA4-8F9F-45C6-8113-FD62E87BF2C7}"/>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9531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3803951" y="2413337"/>
            <a:ext cx="3663123" cy="2554545"/>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100</a:t>
            </a:r>
            <a:r>
              <a:rPr kumimoji="1" lang="ja-JP" altLang="en-US" sz="2000" dirty="0">
                <a:highlight>
                  <a:srgbClr val="FFFF00"/>
                </a:highlight>
                <a:latin typeface="Meiryo UI" panose="020B0604030504040204" pitchFamily="50" charset="-128"/>
                <a:ea typeface="Meiryo UI" panose="020B0604030504040204" pitchFamily="50" charset="-128"/>
              </a:rPr>
              <a:t>分）</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管理のアーキテクチャ</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902680" y="2413510"/>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40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902683" y="1407500"/>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7713592" y="2413337"/>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810609" y="19816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241258" y="310025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208997" y="310025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a:xfrm>
            <a:off x="8610600" y="6083634"/>
            <a:ext cx="2743200" cy="365125"/>
          </a:xfrm>
        </p:spPr>
        <p:txBody>
          <a:bodyPr/>
          <a:lstStyle/>
          <a:p>
            <a:fld id="{A783C381-2822-4F05-8A88-66F73725CF2D}"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F7300F69-D7A5-4B7A-821D-30DD83924CF7}"/>
              </a:ext>
            </a:extLst>
          </p:cNvPr>
          <p:cNvSpPr txBox="1"/>
          <p:nvPr/>
        </p:nvSpPr>
        <p:spPr>
          <a:xfrm>
            <a:off x="8643791" y="878819"/>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：調整</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1253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1222CB-39EA-4B71-BEA9-F3385DB46B90}"/>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D997E5E-88DD-4DC4-ABA2-92F9418A895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dirty="0"/>
          </a:p>
        </p:txBody>
      </p:sp>
      <p:sp>
        <p:nvSpPr>
          <p:cNvPr id="15" name="テキスト ボックス 14">
            <a:extLst>
              <a:ext uri="{FF2B5EF4-FFF2-40B4-BE49-F238E27FC236}">
                <a16:creationId xmlns:a16="http://schemas.microsoft.com/office/drawing/2014/main" id="{E215B993-C485-4399-B146-88A46A4A3EA7}"/>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17" name="Rectangle 1">
            <a:extLst>
              <a:ext uri="{FF2B5EF4-FFF2-40B4-BE49-F238E27FC236}">
                <a16:creationId xmlns:a16="http://schemas.microsoft.com/office/drawing/2014/main" id="{8097A328-C222-41AD-B084-9F63AEA86B34}"/>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11640980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dirty="0"/>
          </a:p>
        </p:txBody>
      </p:sp>
      <p:sp>
        <p:nvSpPr>
          <p:cNvPr id="2" name="Rectangle 1">
            <a:extLst>
              <a:ext uri="{FF2B5EF4-FFF2-40B4-BE49-F238E27FC236}">
                <a16:creationId xmlns:a16="http://schemas.microsoft.com/office/drawing/2014/main" id="{F64F4945-610A-4B5C-8E04-353066AF0F79}"/>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4296224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EB38B01-4682-46BC-8854-2C2E0888E52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86F1684-3A68-4489-A02B-522D0030D38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dirty="0"/>
          </a:p>
        </p:txBody>
      </p:sp>
      <p:sp>
        <p:nvSpPr>
          <p:cNvPr id="11" name="テキスト ボックス 10">
            <a:extLst>
              <a:ext uri="{FF2B5EF4-FFF2-40B4-BE49-F238E27FC236}">
                <a16:creationId xmlns:a16="http://schemas.microsoft.com/office/drawing/2014/main" id="{A17F1DF9-6BD5-47A1-91D1-42FAE0A20FEA}"/>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B5296617-0068-44FB-8430-BC9A97911896}"/>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9997186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dirty="0"/>
          </a:p>
        </p:txBody>
      </p:sp>
      <p:sp>
        <p:nvSpPr>
          <p:cNvPr id="5" name="Rectangle 1">
            <a:extLst>
              <a:ext uri="{FF2B5EF4-FFF2-40B4-BE49-F238E27FC236}">
                <a16:creationId xmlns:a16="http://schemas.microsoft.com/office/drawing/2014/main" id="{871D5242-7768-49AD-8F12-64DDDB832820}"/>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24628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D12E40A-F2F5-4FCB-97B9-4269BC3D788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67936E5-AE8D-49DA-8E90-8FE744C1BFB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dirty="0"/>
          </a:p>
        </p:txBody>
      </p:sp>
      <p:sp>
        <p:nvSpPr>
          <p:cNvPr id="11" name="テキスト ボックス 10">
            <a:extLst>
              <a:ext uri="{FF2B5EF4-FFF2-40B4-BE49-F238E27FC236}">
                <a16:creationId xmlns:a16="http://schemas.microsoft.com/office/drawing/2014/main" id="{6B25D7B1-70BD-406F-9D7E-B0EEE5B22B9A}"/>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93D70672-BE28-459B-9CEA-471899EC6D6F}"/>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4900771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8390"/>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プロダクションレディマイクロサービス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https://www.amazon.co.jp/dp/4873118158</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ハンズオンでは</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の機能開発を取り上げました。</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を実サービスとして本番環境に投入していくためには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機能面だけでなく、非機能面を実装していく必要があります。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プロダクションレディ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dirty="0"/>
          </a:p>
        </p:txBody>
      </p:sp>
    </p:spTree>
    <p:extLst>
      <p:ext uri="{BB962C8B-B14F-4D97-AF65-F5344CB8AC3E}">
        <p14:creationId xmlns:p14="http://schemas.microsoft.com/office/powerpoint/2010/main" val="2066073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セキュリティ</a:t>
            </a: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データ</a:t>
            </a:r>
            <a:endParaRPr kumimoji="1" lang="en-US" altLang="ja-JP" sz="2000" dirty="0">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1779746"/>
            <a:ext cx="2648350"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CSRF</a:t>
            </a:r>
            <a:r>
              <a:rPr kumimoji="1" lang="ja-JP" altLang="en-US" sz="2000" dirty="0">
                <a:solidFill>
                  <a:schemeClr val="tx1"/>
                </a:solidFill>
                <a:latin typeface="Meiryo UI" panose="020B0604030504040204" pitchFamily="50" charset="-128"/>
                <a:ea typeface="Meiryo UI" panose="020B0604030504040204" pitchFamily="50" charset="-128"/>
              </a:rPr>
              <a:t>（クロスサイトリクエストフォージェリ）</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6693021" y="1252589"/>
            <a:ext cx="2169623" cy="833120"/>
          </a:xfrm>
          <a:prstGeom prst="wedgeRoundRectCallout">
            <a:avLst>
              <a:gd name="adj1" fmla="val 21074"/>
              <a:gd name="adj2" fmla="val 68513"/>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バリデーション</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2909008"/>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CORS</a:t>
            </a:r>
            <a:r>
              <a:rPr kumimoji="1" lang="ja-JP" altLang="en-US" sz="2000" dirty="0">
                <a:solidFill>
                  <a:schemeClr val="tx1"/>
                </a:solidFill>
                <a:latin typeface="Meiryo UI" panose="020B0604030504040204" pitchFamily="50" charset="-128"/>
                <a:ea typeface="Meiryo UI" panose="020B0604030504040204" pitchFamily="50" charset="-128"/>
              </a:rPr>
              <a:t>（オリジン間リソース共有）</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XSS</a:t>
            </a:r>
            <a:r>
              <a:rPr kumimoji="1" lang="ja-JP" altLang="en-US" sz="2000" dirty="0">
                <a:solidFill>
                  <a:schemeClr val="tx1"/>
                </a:solidFill>
                <a:latin typeface="Meiryo UI" panose="020B0604030504040204" pitchFamily="50" charset="-128"/>
                <a:ea typeface="Meiryo UI" panose="020B0604030504040204" pitchFamily="50" charset="-128"/>
              </a:rPr>
              <a:t>（クロスサイトスクリプティング）</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4" name="吹き出し: 角を丸めた四角形 3">
            <a:extLst>
              <a:ext uri="{FF2B5EF4-FFF2-40B4-BE49-F238E27FC236}">
                <a16:creationId xmlns:a16="http://schemas.microsoft.com/office/drawing/2014/main" id="{219F04E3-5520-4E59-8132-41AA9B26BF0D}"/>
              </a:ext>
            </a:extLst>
          </p:cNvPr>
          <p:cNvSpPr/>
          <p:nvPr/>
        </p:nvSpPr>
        <p:spPr>
          <a:xfrm>
            <a:off x="9380740" y="657147"/>
            <a:ext cx="2354062" cy="833120"/>
          </a:xfrm>
          <a:prstGeom prst="wedgeRoundRectCallout">
            <a:avLst>
              <a:gd name="adj1" fmla="val -59165"/>
              <a:gd name="adj2" fmla="val 34157"/>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SQL</a:t>
            </a:r>
            <a:r>
              <a:rPr kumimoji="1" lang="ja-JP" altLang="en-US" sz="2000" dirty="0">
                <a:solidFill>
                  <a:schemeClr val="tx1"/>
                </a:solidFill>
                <a:latin typeface="Meiryo UI" panose="020B0604030504040204" pitchFamily="50" charset="-128"/>
                <a:ea typeface="Meiryo UI" panose="020B0604030504040204" pitchFamily="50" charset="-128"/>
              </a:rPr>
              <a:t>インジェクション</a:t>
            </a:r>
          </a:p>
        </p:txBody>
      </p:sp>
      <p:sp>
        <p:nvSpPr>
          <p:cNvPr id="5" name="吹き出し: 角を丸めた四角形 4">
            <a:extLst>
              <a:ext uri="{FF2B5EF4-FFF2-40B4-BE49-F238E27FC236}">
                <a16:creationId xmlns:a16="http://schemas.microsoft.com/office/drawing/2014/main" id="{5192F0B3-8500-4CAE-9204-2854BD959C4B}"/>
              </a:ext>
            </a:extLst>
          </p:cNvPr>
          <p:cNvSpPr/>
          <p:nvPr/>
        </p:nvSpPr>
        <p:spPr>
          <a:xfrm>
            <a:off x="9380739" y="3951035"/>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認証</a:t>
            </a:r>
          </a:p>
        </p:txBody>
      </p:sp>
      <p:sp>
        <p:nvSpPr>
          <p:cNvPr id="7" name="吹き出し: 角を丸めた四角形 6">
            <a:extLst>
              <a:ext uri="{FF2B5EF4-FFF2-40B4-BE49-F238E27FC236}">
                <a16:creationId xmlns:a16="http://schemas.microsoft.com/office/drawing/2014/main" id="{FC581132-494D-4B09-9B88-61FA58143795}"/>
              </a:ext>
            </a:extLst>
          </p:cNvPr>
          <p:cNvSpPr/>
          <p:nvPr/>
        </p:nvSpPr>
        <p:spPr>
          <a:xfrm>
            <a:off x="9380739" y="497714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アクセス制限</a:t>
            </a:r>
          </a:p>
        </p:txBody>
      </p:sp>
      <p:sp>
        <p:nvSpPr>
          <p:cNvPr id="8" name="吹き出し: 角を丸めた四角形 7">
            <a:extLst>
              <a:ext uri="{FF2B5EF4-FFF2-40B4-BE49-F238E27FC236}">
                <a16:creationId xmlns:a16="http://schemas.microsoft.com/office/drawing/2014/main" id="{C4EE6E66-78CB-4533-9CA6-0534C2389FAD}"/>
              </a:ext>
            </a:extLst>
          </p:cNvPr>
          <p:cNvSpPr/>
          <p:nvPr/>
        </p:nvSpPr>
        <p:spPr>
          <a:xfrm>
            <a:off x="6693022" y="5003064"/>
            <a:ext cx="2169623" cy="833120"/>
          </a:xfrm>
          <a:prstGeom prst="wedgeRoundRectCallout">
            <a:avLst>
              <a:gd name="adj1" fmla="val 20341"/>
              <a:gd name="adj2" fmla="val -6723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アクセスログ</a:t>
            </a:r>
          </a:p>
        </p:txBody>
      </p:sp>
    </p:spTree>
    <p:extLst>
      <p:ext uri="{BB962C8B-B14F-4D97-AF65-F5344CB8AC3E}">
        <p14:creationId xmlns:p14="http://schemas.microsoft.com/office/powerpoint/2010/main" val="31252575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クラウド環境を前提とし、クラウド環境をフル活用できるように最適化されたアプリケーション。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例えば、クラウドの伸縮性を活かせるように、アプリケーションが状態を持たないようにする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といった対応が必要になります。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伸縮性＝スケールアウト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スケールイン＝アクセス数に応じてサーバを増やしたり減らしたり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Twelve-Factor App</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https://12factor.net/ja/</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Heroku</a:t>
            </a:r>
            <a:r>
              <a:rPr kumimoji="1" lang="ja-JP" altLang="en-US" sz="2000" dirty="0">
                <a:latin typeface="Meiryo UI" panose="020B0604030504040204" pitchFamily="50" charset="-128"/>
                <a:ea typeface="Meiryo UI" panose="020B0604030504040204" pitchFamily="50" charset="-128"/>
              </a:rPr>
              <a:t>のエンジニアが提唱したシステム開発の方法論で、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クラウド環境に適したシステムを開発するときに考慮すべきことを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の要素（</a:t>
            </a:r>
            <a:r>
              <a:rPr kumimoji="1" lang="en-US" altLang="ja-JP" sz="2000" dirty="0">
                <a:latin typeface="Meiryo UI" panose="020B0604030504040204" pitchFamily="50" charset="-128"/>
                <a:ea typeface="Meiryo UI" panose="020B0604030504040204" pitchFamily="50" charset="-128"/>
              </a:rPr>
              <a:t>Twelve-Factor</a:t>
            </a:r>
            <a:r>
              <a:rPr kumimoji="1" lang="ja-JP" altLang="en-US" sz="2000" dirty="0">
                <a:latin typeface="Meiryo UI" panose="020B0604030504040204" pitchFamily="50" charset="-128"/>
                <a:ea typeface="Meiryo UI" panose="020B0604030504040204" pitchFamily="50" charset="-128"/>
              </a:rPr>
              <a:t>）にまとめたもの。</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hlinkClick r:id="rId4"/>
              </a:rPr>
              <a:t>Nablarch</a:t>
            </a:r>
            <a:r>
              <a:rPr kumimoji="1" lang="ja-JP" altLang="en-US" sz="2000" dirty="0">
                <a:latin typeface="Meiryo UI" panose="020B0604030504040204" pitchFamily="50" charset="-128"/>
                <a:ea typeface="Meiryo UI" panose="020B0604030504040204" pitchFamily="50" charset="-128"/>
                <a:hlinkClick r:id="rId4"/>
              </a:rPr>
              <a:t>クラウドネイティブ対応</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クラウドネイティブ</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dirty="0"/>
          </a:p>
        </p:txBody>
      </p:sp>
    </p:spTree>
    <p:extLst>
      <p:ext uri="{BB962C8B-B14F-4D97-AF65-F5344CB8AC3E}">
        <p14:creationId xmlns:p14="http://schemas.microsoft.com/office/powerpoint/2010/main" val="4146165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a:t>
            </a:r>
            <a:r>
              <a:rPr kumimoji="1" lang="ja-JP" altLang="en-US" sz="2000" dirty="0">
                <a:highlight>
                  <a:srgbClr val="FFFF00"/>
                </a:highlight>
                <a:latin typeface="Meiryo UI" panose="020B0604030504040204" pitchFamily="50" charset="-128"/>
                <a:ea typeface="Meiryo UI" panose="020B0604030504040204" pitchFamily="50" charset="-128"/>
              </a:rPr>
              <a:t>腕試しハッカソン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2</a:t>
            </a:r>
            <a:r>
              <a:rPr kumimoji="1" lang="ja-JP" altLang="en-US" sz="2000" dirty="0">
                <a:highlight>
                  <a:srgbClr val="FFFF00"/>
                </a:highlight>
                <a:latin typeface="Meiryo UI" panose="020B0604030504040204" pitchFamily="50" charset="-128"/>
                <a:ea typeface="Meiryo UI" panose="020B0604030504040204" pitchFamily="50" charset="-128"/>
              </a:rPr>
              <a:t>日間、</a:t>
            </a:r>
            <a:r>
              <a:rPr kumimoji="1" lang="en-US" altLang="ja-JP" sz="2000" dirty="0">
                <a:highlight>
                  <a:srgbClr val="FFFF00"/>
                </a:highlight>
                <a:latin typeface="Meiryo UI" panose="020B0604030504040204" pitchFamily="50" charset="-128"/>
                <a:ea typeface="Meiryo UI" panose="020B0604030504040204" pitchFamily="50" charset="-128"/>
              </a:rPr>
              <a:t>3</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名のチーム、</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アイデアを出してプロト開発して成果発表、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上位チームに賞金を出す予定</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4197773" cy="314723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7777133" y="496127"/>
            <a:ext cx="345017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TIS</a:t>
            </a:r>
            <a:r>
              <a:rPr kumimoji="1" lang="ja-JP" altLang="en-US" sz="1600" dirty="0">
                <a:solidFill>
                  <a:schemeClr val="bg1"/>
                </a:solidFill>
                <a:latin typeface="Meiryo UI" panose="020B0604030504040204" pitchFamily="50" charset="-128"/>
                <a:ea typeface="Meiryo UI" panose="020B0604030504040204" pitchFamily="50" charset="-128"/>
              </a:rPr>
              <a:t>新卒採用のエントリーページ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https://www.tis.co.jp/recruit/</a:t>
            </a:r>
          </a:p>
        </p:txBody>
      </p:sp>
    </p:spTree>
    <p:extLst>
      <p:ext uri="{BB962C8B-B14F-4D97-AF65-F5344CB8AC3E}">
        <p14:creationId xmlns:p14="http://schemas.microsoft.com/office/powerpoint/2010/main" val="15858527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付録</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Tree>
    <p:extLst>
      <p:ext uri="{BB962C8B-B14F-4D97-AF65-F5344CB8AC3E}">
        <p14:creationId xmlns:p14="http://schemas.microsoft.com/office/powerpoint/2010/main" val="5574553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127</a:t>
            </a:fld>
            <a:endParaRPr kumimoji="1" lang="ja-JP" altLang="en-US"/>
          </a:p>
        </p:txBody>
      </p:sp>
    </p:spTree>
    <p:extLst>
      <p:ext uri="{BB962C8B-B14F-4D97-AF65-F5344CB8AC3E}">
        <p14:creationId xmlns:p14="http://schemas.microsoft.com/office/powerpoint/2010/main" val="35820240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ログイン</a:t>
            </a:r>
            <a:r>
              <a:rPr kumimoji="1" lang="ja-JP" altLang="en-US" sz="2000" dirty="0">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ログアウト</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を崩して</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設計しています。</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1321721469"/>
              </p:ext>
            </p:extLst>
          </p:nvPr>
        </p:nvGraphicFramePr>
        <p:xfrm>
          <a:off x="799883" y="1945640"/>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a:t>
                      </a: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128</a:t>
            </a:fld>
            <a:endParaRPr kumimoji="1" lang="ja-JP" altLang="en-US"/>
          </a:p>
        </p:txBody>
      </p:sp>
    </p:spTree>
    <p:extLst>
      <p:ext uri="{BB962C8B-B14F-4D97-AF65-F5344CB8AC3E}">
        <p14:creationId xmlns:p14="http://schemas.microsoft.com/office/powerpoint/2010/main" val="20758623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3146446"/>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4209994"/>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4209994"/>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3595093"/>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3595093"/>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4255890"/>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470791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4394660"/>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4579326"/>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5052295"/>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4394660"/>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4394660"/>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F2C2809-B9DA-4259-AF65-4540B955F5F0}"/>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管理とはガラっと変わり、</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と機能を分離するだけにし、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ドメインやインフラストラクチャも使用しません。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ユーザ認証は登場する概念が少なく、機能がシンプルなため、単純な構成にしています。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33870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アーキテクチャを比べてみる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130</a:t>
            </a:fld>
            <a:endParaRPr kumimoji="1" lang="ja-JP" altLang="en-US"/>
          </a:p>
        </p:txBody>
      </p:sp>
      <p:pic>
        <p:nvPicPr>
          <p:cNvPr id="5" name="図 4">
            <a:extLst>
              <a:ext uri="{FF2B5EF4-FFF2-40B4-BE49-F238E27FC236}">
                <a16:creationId xmlns:a16="http://schemas.microsoft.com/office/drawing/2014/main" id="{C44E1B4F-B3B7-453C-B181-23005051EB9A}"/>
              </a:ext>
            </a:extLst>
          </p:cNvPr>
          <p:cNvPicPr>
            <a:picLocks noChangeAspect="1"/>
          </p:cNvPicPr>
          <p:nvPr/>
        </p:nvPicPr>
        <p:blipFill>
          <a:blip r:embed="rId3"/>
          <a:stretch>
            <a:fillRect/>
          </a:stretch>
        </p:blipFill>
        <p:spPr>
          <a:xfrm>
            <a:off x="2921361" y="4659414"/>
            <a:ext cx="5376202" cy="1696936"/>
          </a:xfrm>
          <a:prstGeom prst="rect">
            <a:avLst/>
          </a:prstGeom>
        </p:spPr>
      </p:pic>
      <p:pic>
        <p:nvPicPr>
          <p:cNvPr id="7" name="図 6">
            <a:extLst>
              <a:ext uri="{FF2B5EF4-FFF2-40B4-BE49-F238E27FC236}">
                <a16:creationId xmlns:a16="http://schemas.microsoft.com/office/drawing/2014/main" id="{A3D4FA68-ED19-4CFD-915E-99EFF5BEF56B}"/>
              </a:ext>
            </a:extLst>
          </p:cNvPr>
          <p:cNvPicPr>
            <a:picLocks noChangeAspect="1"/>
          </p:cNvPicPr>
          <p:nvPr/>
        </p:nvPicPr>
        <p:blipFill>
          <a:blip r:embed="rId4"/>
          <a:stretch>
            <a:fillRect/>
          </a:stretch>
        </p:blipFill>
        <p:spPr>
          <a:xfrm>
            <a:off x="2921361" y="1344779"/>
            <a:ext cx="6349278" cy="2817061"/>
          </a:xfrm>
          <a:prstGeom prst="rect">
            <a:avLst/>
          </a:prstGeom>
        </p:spPr>
      </p:pic>
    </p:spTree>
    <p:extLst>
      <p:ext uri="{BB962C8B-B14F-4D97-AF65-F5344CB8AC3E}">
        <p14:creationId xmlns:p14="http://schemas.microsoft.com/office/powerpoint/2010/main" val="33784043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どっちのアーキテクチャが好きですか？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131</a:t>
            </a:fld>
            <a:endParaRPr kumimoji="1" lang="ja-JP" altLang="en-US"/>
          </a:p>
        </p:txBody>
      </p:sp>
    </p:spTree>
    <p:extLst>
      <p:ext uri="{BB962C8B-B14F-4D97-AF65-F5344CB8AC3E}">
        <p14:creationId xmlns:p14="http://schemas.microsoft.com/office/powerpoint/2010/main" val="31133340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ログインの作成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132</a:t>
            </a:fld>
            <a:endParaRPr kumimoji="1" lang="ja-JP" altLang="en-US"/>
          </a:p>
        </p:txBody>
      </p:sp>
    </p:spTree>
    <p:extLst>
      <p:ext uri="{BB962C8B-B14F-4D97-AF65-F5344CB8AC3E}">
        <p14:creationId xmlns:p14="http://schemas.microsoft.com/office/powerpoint/2010/main" val="3836770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133</a:t>
            </a:fld>
            <a:endParaRPr kumimoji="1" lang="ja-JP" altLang="en-US"/>
          </a:p>
        </p:txBody>
      </p:sp>
      <p:sp>
        <p:nvSpPr>
          <p:cNvPr id="8" name="Rectangle 2">
            <a:extLst>
              <a:ext uri="{FF2B5EF4-FFF2-40B4-BE49-F238E27FC236}">
                <a16:creationId xmlns:a16="http://schemas.microsoft.com/office/drawing/2014/main" id="{FF21CE90-405A-4FB1-9847-258D337898CB}"/>
              </a:ext>
            </a:extLst>
          </p:cNvPr>
          <p:cNvSpPr>
            <a:spLocks noChangeArrowheads="1"/>
          </p:cNvSpPr>
          <p:nvPr/>
        </p:nvSpPr>
        <p:spPr bwMode="auto">
          <a:xfrm>
            <a:off x="3071769" y="682094"/>
            <a:ext cx="604846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/api/login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ログイン</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ユーザー情報で認証を行い、認証に成功した場合はログインする。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一部の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を利用するためには、この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を利用して事前にログインしておく必要がある。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ログイン状態は、ログアウトする</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を呼び出すか、一定時間が経過するまで継続する。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login</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ユーザー名</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パスワード</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userName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test1</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Unauthorized</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938822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206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908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AccountEntity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136</a:t>
            </a:fld>
            <a:endParaRPr kumimoji="1" lang="ja-JP" altLang="en-US"/>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2" name="Rectangle 1">
            <a:extLst>
              <a:ext uri="{FF2B5EF4-FFF2-40B4-BE49-F238E27FC236}">
                <a16:creationId xmlns:a16="http://schemas.microsoft.com/office/drawing/2014/main" id="{73659DC4-57B4-4528-B680-E08B2F1650E5}"/>
              </a:ext>
            </a:extLst>
          </p:cNvPr>
          <p:cNvSpPr>
            <a:spLocks noChangeArrowheads="1"/>
          </p:cNvSpPr>
          <p:nvPr/>
        </p:nvSpPr>
        <p:spPr bwMode="auto">
          <a:xfrm>
            <a:off x="5897461" y="1759564"/>
            <a:ext cx="37498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FF041EF6-DF41-432D-A06E-F6B8B19BDCA0}"/>
              </a:ext>
            </a:extLst>
          </p:cNvPr>
          <p:cNvSpPr>
            <a:spLocks noChangeArrowheads="1"/>
          </p:cNvSpPr>
          <p:nvPr/>
        </p:nvSpPr>
        <p:spPr bwMode="auto">
          <a:xfrm>
            <a:off x="2667698" y="3192846"/>
            <a:ext cx="2533475" cy="9233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9683382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137</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2">
            <a:extLst>
              <a:ext uri="{FF2B5EF4-FFF2-40B4-BE49-F238E27FC236}">
                <a16:creationId xmlns:a16="http://schemas.microsoft.com/office/drawing/2014/main" id="{42D6CD3E-5B4C-444D-8773-4CE960E62979}"/>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925220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DAEEF76-36C7-4AE3-BF5C-0D4FDD5163D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EA890EA-D727-4C6A-BF6B-FB64915A7FA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138</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6" name="Rectangle 2">
            <a:extLst>
              <a:ext uri="{FF2B5EF4-FFF2-40B4-BE49-F238E27FC236}">
                <a16:creationId xmlns:a16="http://schemas.microsoft.com/office/drawing/2014/main" id="{5D3F6F4B-6EF9-4755-9E60-8F63C470242D}"/>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194325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139</a:t>
            </a:fld>
            <a:endParaRPr kumimoji="1" lang="ja-JP" altLang="en-US"/>
          </a:p>
        </p:txBody>
      </p:sp>
      <p:sp>
        <p:nvSpPr>
          <p:cNvPr id="2" name="Rectangle 1">
            <a:extLst>
              <a:ext uri="{FF2B5EF4-FFF2-40B4-BE49-F238E27FC236}">
                <a16:creationId xmlns:a16="http://schemas.microsoft.com/office/drawing/2014/main" id="{27C6F9FD-EA70-42B8-9C69-82594E678D2E}"/>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977391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FCBAC80-3FE0-49EA-BF72-3AAEB32FE49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3FB2742-C80A-4C79-A172-CC4F908CE0C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140</a:t>
            </a:fld>
            <a:endParaRPr kumimoji="1" lang="ja-JP" altLang="en-US"/>
          </a:p>
        </p:txBody>
      </p:sp>
      <p:sp>
        <p:nvSpPr>
          <p:cNvPr id="11" name="Rectangle 1">
            <a:extLst>
              <a:ext uri="{FF2B5EF4-FFF2-40B4-BE49-F238E27FC236}">
                <a16:creationId xmlns:a16="http://schemas.microsoft.com/office/drawing/2014/main" id="{D9B8A4C2-27B4-4132-872B-57C45B274835}"/>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09780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141</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6682173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09BFEE2-0156-48CA-B555-D89F6E705B6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989FD0-3B7A-4F4C-B98F-B59C55C1BCD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142</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968515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143</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3052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ログイン状態の保持は従来の</a:t>
            </a: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アプリと同じようにサーバーサイドで保持します。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HttpSession</a:t>
            </a:r>
            <a:r>
              <a:rPr kumimoji="1" lang="ja-JP" altLang="en-US" sz="2000" dirty="0">
                <a:latin typeface="Meiryo UI" panose="020B0604030504040204" pitchFamily="50" charset="-128"/>
                <a:ea typeface="Meiryo UI" panose="020B0604030504040204" pitchFamily="50" charset="-128"/>
              </a:rPr>
              <a:t>を抽象化したセッションストア機能を提供しています。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セッションストア機能では</a:t>
            </a:r>
            <a:r>
              <a:rPr kumimoji="1" lang="ja-JP" altLang="en-US" sz="2000" dirty="0">
                <a:highlight>
                  <a:srgbClr val="FFFF00"/>
                </a:highlight>
                <a:latin typeface="Meiryo UI" panose="020B0604030504040204" pitchFamily="50" charset="-128"/>
                <a:ea typeface="Meiryo UI" panose="020B0604030504040204" pitchFamily="50" charset="-128"/>
              </a:rPr>
              <a:t>クッキー</a:t>
            </a:r>
            <a:r>
              <a:rPr kumimoji="1" lang="ja-JP" altLang="en-US" sz="2000" dirty="0">
                <a:latin typeface="Meiryo UI" panose="020B0604030504040204" pitchFamily="50" charset="-128"/>
                <a:ea typeface="Meiryo UI" panose="020B0604030504040204" pitchFamily="50" charset="-128"/>
              </a:rPr>
              <a:t>でユーザセッションを追跡します。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また、セッションストア機能はデータの</a:t>
            </a:r>
            <a:r>
              <a:rPr kumimoji="1" lang="ja-JP" altLang="en-US" sz="2000" dirty="0">
                <a:highlight>
                  <a:srgbClr val="FFFF00"/>
                </a:highlight>
                <a:latin typeface="Meiryo UI" panose="020B0604030504040204" pitchFamily="50" charset="-128"/>
                <a:ea typeface="Meiryo UI" panose="020B0604030504040204" pitchFamily="50" charset="-128"/>
              </a:rPr>
              <a:t>格納先</a:t>
            </a:r>
            <a:r>
              <a:rPr kumimoji="1" lang="ja-JP" altLang="en-US" sz="2000" dirty="0">
                <a:latin typeface="Meiryo UI" panose="020B0604030504040204" pitchFamily="50" charset="-128"/>
                <a:ea typeface="Meiryo UI" panose="020B0604030504040204" pitchFamily="50" charset="-128"/>
              </a:rPr>
              <a:t>を設定で切り替えられます。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セッションストア</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144</a:t>
            </a:fld>
            <a:endParaRPr kumimoji="1" lang="ja-JP" altLang="en-US"/>
          </a:p>
        </p:txBody>
      </p:sp>
      <p:sp>
        <p:nvSpPr>
          <p:cNvPr id="5" name="テキスト ボックス 4">
            <a:extLst>
              <a:ext uri="{FF2B5EF4-FFF2-40B4-BE49-F238E27FC236}">
                <a16:creationId xmlns:a16="http://schemas.microsoft.com/office/drawing/2014/main" id="{99E5E31C-CCBF-43A2-9A03-AB02BC4947C5}"/>
              </a:ext>
            </a:extLst>
          </p:cNvPr>
          <p:cNvSpPr txBox="1"/>
          <p:nvPr/>
        </p:nvSpPr>
        <p:spPr>
          <a:xfrm>
            <a:off x="4830465" y="4744146"/>
            <a:ext cx="1332115"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SessionUtil</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725A2B61-2CB6-4229-AB72-1649B9E1C8D2}"/>
              </a:ext>
            </a:extLst>
          </p:cNvPr>
          <p:cNvSpPr txBox="1"/>
          <p:nvPr/>
        </p:nvSpPr>
        <p:spPr>
          <a:xfrm>
            <a:off x="1433572" y="4744146"/>
            <a:ext cx="1552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XxxxAction</a:t>
            </a:r>
            <a:endParaRPr kumimoji="1" lang="ja-JP" altLang="en-US" dirty="0">
              <a:solidFill>
                <a:schemeClr val="bg1"/>
              </a:solidFill>
            </a:endParaRPr>
          </a:p>
        </p:txBody>
      </p:sp>
      <p:cxnSp>
        <p:nvCxnSpPr>
          <p:cNvPr id="9" name="直線矢印コネクタ 8">
            <a:extLst>
              <a:ext uri="{FF2B5EF4-FFF2-40B4-BE49-F238E27FC236}">
                <a16:creationId xmlns:a16="http://schemas.microsoft.com/office/drawing/2014/main" id="{17C2F5F4-2B5F-43A3-A477-1D013EA10929}"/>
              </a:ext>
            </a:extLst>
          </p:cNvPr>
          <p:cNvCxnSpPr>
            <a:cxnSpLocks/>
            <a:stCxn id="8" idx="3"/>
            <a:endCxn id="5" idx="1"/>
          </p:cNvCxnSpPr>
          <p:nvPr/>
        </p:nvCxnSpPr>
        <p:spPr>
          <a:xfrm>
            <a:off x="2986481" y="4928812"/>
            <a:ext cx="1843984"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7AE582E-734C-438E-98BD-0B4B8099087D}"/>
              </a:ext>
            </a:extLst>
          </p:cNvPr>
          <p:cNvSpPr txBox="1"/>
          <p:nvPr/>
        </p:nvSpPr>
        <p:spPr>
          <a:xfrm>
            <a:off x="3203797" y="4480356"/>
            <a:ext cx="1409351" cy="353558"/>
          </a:xfrm>
          <a:prstGeom prst="rect">
            <a:avLst/>
          </a:prstGeom>
          <a:noFill/>
        </p:spPr>
        <p:txBody>
          <a:bodyPr wrap="square" lIns="0" tIns="0" rIns="0" bIns="0" rtlCol="0" anchor="ctr" anchorCtr="0">
            <a:spAutoFit/>
          </a:bodyPr>
          <a:lstStyle/>
          <a:p>
            <a:pPr algn="ctr">
              <a:lnSpc>
                <a:spcPts val="3200"/>
              </a:lnSpc>
            </a:pPr>
            <a:r>
              <a:rPr kumimoji="1" lang="ja-JP" altLang="en-US" sz="1400" dirty="0">
                <a:latin typeface="Meiryo UI" panose="020B0604030504040204" pitchFamily="50" charset="-128"/>
                <a:ea typeface="Meiryo UI" panose="020B0604030504040204" pitchFamily="50" charset="-128"/>
              </a:rPr>
              <a:t>保存</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取得</a:t>
            </a:r>
            <a:endParaRPr kumimoji="1" lang="en-US" altLang="ja-JP" sz="1400" dirty="0">
              <a:latin typeface="Meiryo UI" panose="020B0604030504040204" pitchFamily="50" charset="-128"/>
              <a:ea typeface="Meiryo UI" panose="020B0604030504040204" pitchFamily="50" charset="-128"/>
            </a:endParaRPr>
          </a:p>
        </p:txBody>
      </p:sp>
      <p:sp>
        <p:nvSpPr>
          <p:cNvPr id="17" name="円柱 16">
            <a:extLst>
              <a:ext uri="{FF2B5EF4-FFF2-40B4-BE49-F238E27FC236}">
                <a16:creationId xmlns:a16="http://schemas.microsoft.com/office/drawing/2014/main" id="{5BE74912-519C-499B-98D2-F9CE63BE7C3B}"/>
              </a:ext>
            </a:extLst>
          </p:cNvPr>
          <p:cNvSpPr/>
          <p:nvPr/>
        </p:nvSpPr>
        <p:spPr>
          <a:xfrm>
            <a:off x="8006564" y="4586788"/>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dirty="0"/>
          </a:p>
        </p:txBody>
      </p:sp>
      <p:sp>
        <p:nvSpPr>
          <p:cNvPr id="19" name="円柱 18">
            <a:extLst>
              <a:ext uri="{FF2B5EF4-FFF2-40B4-BE49-F238E27FC236}">
                <a16:creationId xmlns:a16="http://schemas.microsoft.com/office/drawing/2014/main" id="{BAF6E9B6-5D4E-426A-8203-4B0879D117B0}"/>
              </a:ext>
            </a:extLst>
          </p:cNvPr>
          <p:cNvSpPr/>
          <p:nvPr/>
        </p:nvSpPr>
        <p:spPr>
          <a:xfrm>
            <a:off x="8006564" y="5527339"/>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Redis</a:t>
            </a:r>
            <a:endParaRPr kumimoji="1" lang="ja-JP" altLang="en-US" dirty="0"/>
          </a:p>
        </p:txBody>
      </p:sp>
      <p:sp>
        <p:nvSpPr>
          <p:cNvPr id="21" name="円柱 20">
            <a:extLst>
              <a:ext uri="{FF2B5EF4-FFF2-40B4-BE49-F238E27FC236}">
                <a16:creationId xmlns:a16="http://schemas.microsoft.com/office/drawing/2014/main" id="{6D8AC8B7-C567-4387-A435-DF0A6417A008}"/>
              </a:ext>
            </a:extLst>
          </p:cNvPr>
          <p:cNvSpPr/>
          <p:nvPr/>
        </p:nvSpPr>
        <p:spPr>
          <a:xfrm>
            <a:off x="8006564" y="3646237"/>
            <a:ext cx="1332114"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HttpSession</a:t>
            </a:r>
            <a:endParaRPr kumimoji="1" lang="ja-JP" altLang="en-US" dirty="0"/>
          </a:p>
        </p:txBody>
      </p:sp>
      <p:cxnSp>
        <p:nvCxnSpPr>
          <p:cNvPr id="22" name="直線矢印コネクタ 21">
            <a:extLst>
              <a:ext uri="{FF2B5EF4-FFF2-40B4-BE49-F238E27FC236}">
                <a16:creationId xmlns:a16="http://schemas.microsoft.com/office/drawing/2014/main" id="{5D088BBA-9260-485A-B199-DADD4506ADFD}"/>
              </a:ext>
            </a:extLst>
          </p:cNvPr>
          <p:cNvCxnSpPr>
            <a:cxnSpLocks/>
            <a:stCxn id="5" idx="3"/>
            <a:endCxn id="21" idx="2"/>
          </p:cNvCxnSpPr>
          <p:nvPr/>
        </p:nvCxnSpPr>
        <p:spPr>
          <a:xfrm flipV="1">
            <a:off x="6162580" y="4001915"/>
            <a:ext cx="1843984" cy="926897"/>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253F79A-B8B6-424F-9B0A-9DB63D0D5523}"/>
              </a:ext>
            </a:extLst>
          </p:cNvPr>
          <p:cNvCxnSpPr>
            <a:cxnSpLocks/>
            <a:stCxn id="5" idx="3"/>
            <a:endCxn id="17" idx="2"/>
          </p:cNvCxnSpPr>
          <p:nvPr/>
        </p:nvCxnSpPr>
        <p:spPr>
          <a:xfrm>
            <a:off x="6162580" y="4928812"/>
            <a:ext cx="1843984" cy="13654"/>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5D7B723-8C08-4738-A007-1C65997DA0AB}"/>
              </a:ext>
            </a:extLst>
          </p:cNvPr>
          <p:cNvCxnSpPr>
            <a:cxnSpLocks/>
            <a:stCxn id="5" idx="3"/>
            <a:endCxn id="19" idx="2"/>
          </p:cNvCxnSpPr>
          <p:nvPr/>
        </p:nvCxnSpPr>
        <p:spPr>
          <a:xfrm>
            <a:off x="6162580" y="4928812"/>
            <a:ext cx="1843984" cy="954205"/>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0542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145</a:t>
            </a:fld>
            <a:endParaRPr kumimoji="1" lang="ja-JP" altLang="en-US"/>
          </a:p>
        </p:txBody>
      </p:sp>
      <p:sp>
        <p:nvSpPr>
          <p:cNvPr id="7" name="Rectangle 2">
            <a:extLst>
              <a:ext uri="{FF2B5EF4-FFF2-40B4-BE49-F238E27FC236}">
                <a16:creationId xmlns:a16="http://schemas.microsoft.com/office/drawing/2014/main" id="{2EFCE55C-B9D1-46D1-8068-531121D60618}"/>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6177526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552EB89-B17D-4793-9B26-FA624C25514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33A8FF0-CFCB-40FA-9663-5BCAF185D86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146</a:t>
            </a:fld>
            <a:endParaRPr kumimoji="1" lang="ja-JP" altLang="en-US"/>
          </a:p>
        </p:txBody>
      </p:sp>
      <p:sp>
        <p:nvSpPr>
          <p:cNvPr id="11" name="テキスト ボックス 10">
            <a:extLst>
              <a:ext uri="{FF2B5EF4-FFF2-40B4-BE49-F238E27FC236}">
                <a16:creationId xmlns:a16="http://schemas.microsoft.com/office/drawing/2014/main" id="{89517828-A754-4EFD-B111-B9D48F26988A}"/>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16" name="Rectangle 2">
            <a:extLst>
              <a:ext uri="{FF2B5EF4-FFF2-40B4-BE49-F238E27FC236}">
                <a16:creationId xmlns:a16="http://schemas.microsoft.com/office/drawing/2014/main" id="{757CB1EF-BEFD-4E0A-99C8-2C9E7C51ABC4}"/>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444324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147</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7210272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7FA62D1-AD69-4454-A3CA-799AB2CB9D4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8024515-B3EB-449D-99C2-E4E64DECD4C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148</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052855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149</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449717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はどのように設計する？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でリソース</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highlight>
                  <a:srgbClr val="FFFF00"/>
                </a:highlight>
                <a:latin typeface="Meiryo UI" panose="020B0604030504040204" pitchFamily="50" charset="-128"/>
                <a:ea typeface="Meiryo UI" panose="020B0604030504040204" pitchFamily="50" charset="-128"/>
              </a:rPr>
              <a:t>HTTP</a:t>
            </a:r>
            <a:r>
              <a:rPr kumimoji="1" lang="ja-JP" altLang="en-US" sz="2000" dirty="0">
                <a:highlight>
                  <a:srgbClr val="FFFF00"/>
                </a:highlight>
                <a:latin typeface="Meiryo UI" panose="020B0604030504040204" pitchFamily="50" charset="-128"/>
                <a:ea typeface="Meiryo UI" panose="020B0604030504040204" pitchFamily="50" charset="-128"/>
              </a:rPr>
              <a:t>メソッドでそれに対する操作</a:t>
            </a:r>
            <a:r>
              <a:rPr kumimoji="1" lang="ja-JP" altLang="en-US" sz="2000" dirty="0">
                <a:latin typeface="Meiryo UI" panose="020B0604030504040204" pitchFamily="50" charset="-128"/>
                <a:ea typeface="Meiryo UI" panose="020B0604030504040204" pitchFamily="50" charset="-128"/>
              </a:rPr>
              <a:t>を表現します。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B593934D-1419-45CA-945B-1D49929B9F75}"/>
              </a:ext>
            </a:extLst>
          </p:cNvPr>
          <p:cNvSpPr txBox="1"/>
          <p:nvPr/>
        </p:nvSpPr>
        <p:spPr>
          <a:xfrm>
            <a:off x="715816" y="5351673"/>
            <a:ext cx="8545142"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翻訳</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WebAPI</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設計のベストプラクティス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https://qiita.com/mserizawa/items/b833e407d89abd21ee72</a:t>
            </a:r>
            <a:endParaRPr kumimoji="1" lang="en-US" altLang="ja-JP" sz="2000" dirty="0">
              <a:latin typeface="Meiryo UI" panose="020B0604030504040204" pitchFamily="50" charset="-128"/>
              <a:ea typeface="Meiryo UI" panose="020B0604030504040204" pitchFamily="50" charset="-128"/>
            </a:endParaRPr>
          </a:p>
        </p:txBody>
      </p:sp>
      <p:pic>
        <p:nvPicPr>
          <p:cNvPr id="7" name="Picture 2" descr="page-css">
            <a:extLst>
              <a:ext uri="{FF2B5EF4-FFF2-40B4-BE49-F238E27FC236}">
                <a16:creationId xmlns:a16="http://schemas.microsoft.com/office/drawing/2014/main" id="{B9E3F1C0-7227-4A31-AB12-5D46A9172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16" y="2903725"/>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表 8">
            <a:extLst>
              <a:ext uri="{FF2B5EF4-FFF2-40B4-BE49-F238E27FC236}">
                <a16:creationId xmlns:a16="http://schemas.microsoft.com/office/drawing/2014/main" id="{7E372FE2-04C6-4189-97FC-74315340355B}"/>
              </a:ext>
            </a:extLst>
          </p:cNvPr>
          <p:cNvGraphicFramePr>
            <a:graphicFrameLocks noGrp="1"/>
          </p:cNvGraphicFramePr>
          <p:nvPr>
            <p:extLst>
              <p:ext uri="{D42A27DB-BD31-4B8C-83A1-F6EECF244321}">
                <p14:modId xmlns:p14="http://schemas.microsoft.com/office/powerpoint/2010/main" val="1551861484"/>
              </p:ext>
            </p:extLst>
          </p:nvPr>
        </p:nvGraphicFramePr>
        <p:xfrm>
          <a:off x="5925557" y="2915394"/>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を全て取得する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新しい</a:t>
                      </a:r>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を登録する</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を更新する</a:t>
                      </a:r>
                    </a:p>
                  </a:txBody>
                  <a:tcPr/>
                </a:tc>
                <a:extLst>
                  <a:ext uri="{0D108BD9-81ED-4DB2-BD59-A6C34878D82A}">
                    <a16:rowId xmlns:a16="http://schemas.microsoft.com/office/drawing/2014/main" val="2226807050"/>
                  </a:ext>
                </a:extLst>
              </a:tr>
              <a:tr h="370840">
                <a:tc>
                  <a:txBody>
                    <a:bodyPr/>
                    <a:lstStyle/>
                    <a:p>
                      <a:r>
                        <a:rPr kumimoji="1" lang="en-US" altLang="ja-JP" sz="1400" dirty="0">
                          <a:latin typeface="Meiryo UI" panose="020B0604030504040204" pitchFamily="50" charset="-128"/>
                          <a:ea typeface="Meiryo UI" panose="020B0604030504040204" pitchFamily="50" charset="-128"/>
                        </a:rPr>
                        <a:t>DELETE</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を削除する</a:t>
                      </a:r>
                    </a:p>
                  </a:txBody>
                  <a:tcPr/>
                </a:tc>
                <a:extLst>
                  <a:ext uri="{0D108BD9-81ED-4DB2-BD59-A6C34878D82A}">
                    <a16:rowId xmlns:a16="http://schemas.microsoft.com/office/drawing/2014/main" val="440329975"/>
                  </a:ext>
                </a:extLst>
              </a:tr>
            </a:tbl>
          </a:graphicData>
        </a:graphic>
      </p:graphicFrame>
    </p:spTree>
    <p:extLst>
      <p:ext uri="{BB962C8B-B14F-4D97-AF65-F5344CB8AC3E}">
        <p14:creationId xmlns:p14="http://schemas.microsoft.com/office/powerpoint/2010/main" val="2699910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16E8980-26F6-4911-8DD7-75AB0C28D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4945404-D97F-4786-8982-0D22FB3BD8E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150</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7738482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151</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180900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D727C41-0304-487A-B463-2E66C0F9522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A721DFF-F185-4445-9694-9390463B4B0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152</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740226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名前の不一致で認証に失敗するテストの作成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153</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5799789"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Tree>
    <p:extLst>
      <p:ext uri="{BB962C8B-B14F-4D97-AF65-F5344CB8AC3E}">
        <p14:creationId xmlns:p14="http://schemas.microsoft.com/office/powerpoint/2010/main" val="13576697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名前の不一致で認証に失敗するテストの作成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154</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5799789"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869346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修正例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155</a:t>
            </a:fld>
            <a:endParaRPr kumimoji="1" lang="ja-JP" altLang="en-US"/>
          </a:p>
        </p:txBody>
      </p:sp>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検索データが存在しない場合に</a:t>
            </a:r>
            <a:r>
              <a:rPr kumimoji="1" lang="en-US" altLang="ja-JP" sz="2000" dirty="0" err="1">
                <a:latin typeface="Meiryo UI" panose="020B0604030504040204" pitchFamily="50" charset="-128"/>
                <a:ea typeface="Meiryo UI" panose="020B0604030504040204" pitchFamily="50" charset="-128"/>
              </a:rPr>
              <a:t>NoDataException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が送出され、</a:t>
            </a:r>
            <a:r>
              <a:rPr kumimoji="1" lang="en-US" altLang="ja-JP" sz="2000" dirty="0">
                <a:latin typeface="Meiryo UI" panose="020B0604030504040204" pitchFamily="50" charset="-128"/>
                <a:ea typeface="Meiryo UI" panose="020B0604030504040204" pitchFamily="50" charset="-128"/>
              </a:rPr>
              <a:t>500</a:t>
            </a:r>
            <a:r>
              <a:rPr kumimoji="1" lang="ja-JP" altLang="en-US" sz="2000" dirty="0">
                <a:latin typeface="Meiryo UI" panose="020B0604030504040204" pitchFamily="50" charset="-128"/>
                <a:ea typeface="Meiryo UI" panose="020B0604030504040204" pitchFamily="50" charset="-128"/>
              </a:rPr>
              <a:t>エラーになっています。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NoDataException</a:t>
            </a:r>
            <a:r>
              <a:rPr kumimoji="1" lang="ja-JP" altLang="en-US" sz="2000" dirty="0">
                <a:latin typeface="Meiryo UI" panose="020B0604030504040204" pitchFamily="50" charset="-128"/>
                <a:ea typeface="Meiryo UI" panose="020B0604030504040204" pitchFamily="50" charset="-128"/>
              </a:rPr>
              <a:t>発生時に認証失敗となるように修正します。</a:t>
            </a:r>
            <a:endParaRPr kumimoji="1" lang="en-US" altLang="ja-JP" sz="2000" dirty="0">
              <a:latin typeface="Meiryo UI" panose="020B0604030504040204" pitchFamily="50" charset="-128"/>
              <a:ea typeface="Meiryo UI" panose="020B0604030504040204" pitchFamily="50" charset="-128"/>
            </a:endParaRPr>
          </a:p>
        </p:txBody>
      </p:sp>
      <p:sp>
        <p:nvSpPr>
          <p:cNvPr id="7" name="Rectangle 2">
            <a:extLst>
              <a:ext uri="{FF2B5EF4-FFF2-40B4-BE49-F238E27FC236}">
                <a16:creationId xmlns:a16="http://schemas.microsoft.com/office/drawing/2014/main" id="{33918185-0AA3-48E4-841D-2C92F6141079}"/>
              </a:ext>
            </a:extLst>
          </p:cNvPr>
          <p:cNvSpPr>
            <a:spLocks noChangeArrowheads="1"/>
          </p:cNvSpPr>
          <p:nvPr/>
        </p:nvSpPr>
        <p:spPr bwMode="auto">
          <a:xfrm>
            <a:off x="601189" y="2941741"/>
            <a:ext cx="6452555"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AuthenticationResult authenticate(String userName, String 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AccountEntity accountEntity =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(!password.equals(accountEntity.getPassword()))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(accountEntity.getUserId());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AccountEntity findAccount(String userName)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Map&lt;String, String&gt; condition =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("userName",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return UniversalDao.</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(AccountEntity.class, "FIND_BY_USERNAME", condition);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catch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NoDataException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6" name="Rectangle 1">
            <a:extLst>
              <a:ext uri="{FF2B5EF4-FFF2-40B4-BE49-F238E27FC236}">
                <a16:creationId xmlns:a16="http://schemas.microsoft.com/office/drawing/2014/main" id="{8F75F321-0FBD-4E14-8174-8068BB9F39B7}"/>
              </a:ext>
            </a:extLst>
          </p:cNvPr>
          <p:cNvSpPr>
            <a:spLocks noChangeArrowheads="1"/>
          </p:cNvSpPr>
          <p:nvPr/>
        </p:nvSpPr>
        <p:spPr bwMode="auto">
          <a:xfrm>
            <a:off x="7264365" y="864249"/>
            <a:ext cx="4815674" cy="563231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com.example.authentication.application;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AuthenticationResult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Status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String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AuthenticationResult(Status status,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this.status =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this.userId =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success(String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passwordMismatch()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null);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boolean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status != 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 new UnsupportedOperationException();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enum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594143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ログアウトの作成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156</a:t>
            </a:fld>
            <a:endParaRPr kumimoji="1" lang="ja-JP" altLang="en-US"/>
          </a:p>
        </p:txBody>
      </p:sp>
    </p:spTree>
    <p:extLst>
      <p:ext uri="{BB962C8B-B14F-4D97-AF65-F5344CB8AC3E}">
        <p14:creationId xmlns:p14="http://schemas.microsoft.com/office/powerpoint/2010/main" val="16784386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157</a:t>
            </a:fld>
            <a:endParaRPr kumimoji="1" lang="ja-JP" altLang="en-US"/>
          </a:p>
        </p:txBody>
      </p:sp>
      <p:sp>
        <p:nvSpPr>
          <p:cNvPr id="2" name="Rectangle 1">
            <a:extLst>
              <a:ext uri="{FF2B5EF4-FFF2-40B4-BE49-F238E27FC236}">
                <a16:creationId xmlns:a16="http://schemas.microsoft.com/office/drawing/2014/main" id="{47E63339-BDF0-43C9-B49B-B917D798443D}"/>
              </a:ext>
            </a:extLst>
          </p:cNvPr>
          <p:cNvSpPr>
            <a:spLocks noChangeArrowheads="1"/>
          </p:cNvSpPr>
          <p:nvPr/>
        </p:nvSpPr>
        <p:spPr bwMode="auto">
          <a:xfrm>
            <a:off x="2516698" y="1536174"/>
            <a:ext cx="2860645"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ログアウト</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ログイン中である場合、ログアウトする。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logout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8743356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158</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392828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6CDD105-BFF8-476B-80C2-767DBA38A7B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FC4131D-1475-4B6A-99D5-02671C10A83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159</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81443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を崩す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ログインやログアウトのリソースとは？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の考え方を使いますが、難しい場合は崩します。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上の例だと、実現したい操作に着目し、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で操作</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メソッドは</a:t>
            </a:r>
            <a:r>
              <a:rPr kumimoji="1" lang="en-US" altLang="ja-JP" sz="2000" dirty="0">
                <a:highlight>
                  <a:srgbClr val="FFFF00"/>
                </a:highlight>
                <a:latin typeface="Meiryo UI" panose="020B0604030504040204" pitchFamily="50" charset="-128"/>
                <a:ea typeface="Meiryo UI" panose="020B0604030504040204" pitchFamily="50" charset="-128"/>
              </a:rPr>
              <a:t>POST</a:t>
            </a:r>
            <a:r>
              <a:rPr kumimoji="1" lang="ja-JP" altLang="en-US" sz="2000" dirty="0">
                <a:highlight>
                  <a:srgbClr val="FFFF00"/>
                </a:highlight>
                <a:latin typeface="Meiryo UI" panose="020B0604030504040204" pitchFamily="50" charset="-128"/>
                <a:ea typeface="Meiryo UI" panose="020B0604030504040204" pitchFamily="50" charset="-128"/>
              </a:rPr>
              <a:t>で実行指示</a:t>
            </a:r>
            <a:r>
              <a:rPr kumimoji="1" lang="ja-JP" altLang="en-US" sz="2000" dirty="0">
                <a:latin typeface="Meiryo UI" panose="020B0604030504040204" pitchFamily="50" charset="-128"/>
                <a:ea typeface="Meiryo UI" panose="020B0604030504040204" pitchFamily="50" charset="-128"/>
              </a:rPr>
              <a:t>を表現しています。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graphicFrame>
        <p:nvGraphicFramePr>
          <p:cNvPr id="8" name="表 8">
            <a:extLst>
              <a:ext uri="{FF2B5EF4-FFF2-40B4-BE49-F238E27FC236}">
                <a16:creationId xmlns:a16="http://schemas.microsoft.com/office/drawing/2014/main" id="{7EB08EFF-C4DB-47AF-BB4B-D2C9A6B03E90}"/>
              </a:ext>
            </a:extLst>
          </p:cNvPr>
          <p:cNvGraphicFramePr>
            <a:graphicFrameLocks noGrp="1"/>
          </p:cNvGraphicFramePr>
          <p:nvPr>
            <p:extLst>
              <p:ext uri="{D42A27DB-BD31-4B8C-83A1-F6EECF244321}">
                <p14:modId xmlns:p14="http://schemas.microsoft.com/office/powerpoint/2010/main" val="1620316509"/>
              </p:ext>
            </p:extLst>
          </p:nvPr>
        </p:nvGraphicFramePr>
        <p:xfrm>
          <a:off x="1034580" y="2316480"/>
          <a:ext cx="4965727" cy="111252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ログアウトする</a:t>
                      </a:r>
                    </a:p>
                  </a:txBody>
                  <a:tcPr/>
                </a:tc>
                <a:extLst>
                  <a:ext uri="{0D108BD9-81ED-4DB2-BD59-A6C34878D82A}">
                    <a16:rowId xmlns:a16="http://schemas.microsoft.com/office/drawing/2014/main" val="2600247532"/>
                  </a:ext>
                </a:extLst>
              </a:tr>
            </a:tbl>
          </a:graphicData>
        </a:graphic>
      </p:graphicFrame>
    </p:spTree>
    <p:extLst>
      <p:ext uri="{BB962C8B-B14F-4D97-AF65-F5344CB8AC3E}">
        <p14:creationId xmlns:p14="http://schemas.microsoft.com/office/powerpoint/2010/main" val="41613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err="1">
                <a:solidFill>
                  <a:schemeClr val="bg1"/>
                </a:solidFill>
                <a:latin typeface="Meiryo UI" panose="020B0604030504040204" pitchFamily="50" charset="-128"/>
                <a:ea typeface="Meiryo UI" panose="020B0604030504040204" pitchFamily="50" charset="-128"/>
              </a:rPr>
              <a:t>Nablarch</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29186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から作るのは大変なので</a:t>
            </a:r>
            <a:r>
              <a:rPr kumimoji="1" lang="en-US" altLang="ja-JP" sz="2000" dirty="0" err="1">
                <a:highlight>
                  <a:srgbClr val="FFFF00"/>
                </a:highlight>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がスクラッチ開発した</a:t>
            </a:r>
            <a:r>
              <a:rPr kumimoji="1" lang="en-US" altLang="ja-JP" sz="2000" dirty="0">
                <a:latin typeface="Meiryo UI" panose="020B0604030504040204" pitchFamily="50" charset="-128"/>
                <a:ea typeface="Meiryo UI" panose="020B0604030504040204" pitchFamily="50" charset="-128"/>
              </a:rPr>
              <a:t>Java</a:t>
            </a:r>
            <a:r>
              <a:rPr kumimoji="1" lang="ja-JP" altLang="en-US" sz="2000" dirty="0">
                <a:latin typeface="Meiryo UI" panose="020B0604030504040204" pitchFamily="50" charset="-128"/>
                <a:ea typeface="Meiryo UI" panose="020B0604030504040204" pitchFamily="50" charset="-128"/>
              </a:rPr>
              <a:t>の開発基盤。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アプリ、バッチアプリ、</a:t>
            </a: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ウェブサービス、メッセージングに対応。</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フレームワークだけでなく、設計書</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ツール</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ガイド等、システム開発に必要なコンテンツを一式提供。</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OSS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Apache</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v2</a:t>
            </a:r>
            <a:r>
              <a:rPr kumimoji="1" lang="ja-JP" altLang="en-US" sz="2000" dirty="0">
                <a:latin typeface="Meiryo UI" panose="020B0604030504040204" pitchFamily="50" charset="-128"/>
                <a:ea typeface="Meiryo UI" panose="020B0604030504040204" pitchFamily="50" charset="-128"/>
              </a:rPr>
              <a:t>ライセンス）で</a:t>
            </a:r>
            <a:r>
              <a:rPr kumimoji="1" lang="en-US" altLang="ja-JP" sz="2000" dirty="0">
                <a:highlight>
                  <a:srgbClr val="FFFF00"/>
                </a:highlight>
                <a:latin typeface="Meiryo UI" panose="020B0604030504040204" pitchFamily="50" charset="-128"/>
                <a:ea typeface="Meiryo UI" panose="020B0604030504040204" pitchFamily="50" charset="-128"/>
              </a:rPr>
              <a:t>GitHub</a:t>
            </a:r>
            <a:r>
              <a:rPr kumimoji="1" lang="ja-JP" altLang="en-US" sz="2000" dirty="0">
                <a:latin typeface="Meiryo UI" panose="020B0604030504040204" pitchFamily="50" charset="-128"/>
                <a:ea typeface="Meiryo UI" panose="020B0604030504040204" pitchFamily="50" charset="-128"/>
              </a:rPr>
              <a:t>で公開。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https://nablarch.github.io/docs/LATEST/doc/</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endParaRPr kumimoji="1" lang="ja-JP" altLang="en-US" sz="2800"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pic>
        <p:nvPicPr>
          <p:cNvPr id="1026" name="Picture 2">
            <a:extLst>
              <a:ext uri="{FF2B5EF4-FFF2-40B4-BE49-F238E27FC236}">
                <a16:creationId xmlns:a16="http://schemas.microsoft.com/office/drawing/2014/main" id="{5964495A-D4D1-4EC5-B181-CDD1BFE2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3" y="4530786"/>
            <a:ext cx="4026866" cy="8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9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7B311E0-AEB0-4244-B272-53DE5E3DF41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pic>
        <p:nvPicPr>
          <p:cNvPr id="10" name="図 9">
            <a:extLst>
              <a:ext uri="{FF2B5EF4-FFF2-40B4-BE49-F238E27FC236}">
                <a16:creationId xmlns:a16="http://schemas.microsoft.com/office/drawing/2014/main" id="{F0431BBF-FCFB-4C90-A969-B2744A1417F4}"/>
              </a:ext>
            </a:extLst>
          </p:cNvPr>
          <p:cNvPicPr>
            <a:picLocks noChangeAspect="1"/>
          </p:cNvPicPr>
          <p:nvPr/>
        </p:nvPicPr>
        <p:blipFill>
          <a:blip r:embed="rId2"/>
          <a:stretch>
            <a:fillRect/>
          </a:stretch>
        </p:blipFill>
        <p:spPr>
          <a:xfrm>
            <a:off x="7938052" y="1726246"/>
            <a:ext cx="3246584" cy="170275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アプリケーションフレームワーク</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2050" name="Picture 2">
            <a:extLst>
              <a:ext uri="{FF2B5EF4-FFF2-40B4-BE49-F238E27FC236}">
                <a16:creationId xmlns:a16="http://schemas.microsoft.com/office/drawing/2014/main" id="{E05C4289-1F6F-4AF3-85BB-D9352C4A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644688"/>
            <a:ext cx="86677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0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pic>
        <p:nvPicPr>
          <p:cNvPr id="2054" name="Picture 6">
            <a:extLst>
              <a:ext uri="{FF2B5EF4-FFF2-40B4-BE49-F238E27FC236}">
                <a16:creationId xmlns:a16="http://schemas.microsoft.com/office/drawing/2014/main" id="{6BEC9E45-0856-4811-8849-90E77FE6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432" y="909970"/>
            <a:ext cx="7214182" cy="28220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516C6B2A-C438-40F0-841C-2BC1D7627128}"/>
              </a:ext>
            </a:extLst>
          </p:cNvPr>
          <p:cNvCxnSpPr/>
          <p:nvPr/>
        </p:nvCxnSpPr>
        <p:spPr>
          <a:xfrm flipH="1">
            <a:off x="6439767" y="3429000"/>
            <a:ext cx="2257666" cy="2844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02D8C4D-3F2F-4DCA-9F33-052CF3AF84EE}"/>
              </a:ext>
            </a:extLst>
          </p:cNvPr>
          <p:cNvCxnSpPr>
            <a:cxnSpLocks/>
          </p:cNvCxnSpPr>
          <p:nvPr/>
        </p:nvCxnSpPr>
        <p:spPr>
          <a:xfrm flipH="1">
            <a:off x="3317358" y="3376357"/>
            <a:ext cx="3859619" cy="29799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2EE5B051-9096-45A1-9B00-03C31EE0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517" y="4171218"/>
            <a:ext cx="50482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RESTful</a:t>
            </a:r>
            <a:r>
              <a:rPr kumimoji="1" lang="ja-JP" altLang="en-US" sz="2800" b="1" dirty="0">
                <a:latin typeface="Meiryo UI" panose="020B0604030504040204" pitchFamily="50" charset="-128"/>
                <a:ea typeface="Meiryo UI" panose="020B0604030504040204" pitchFamily="50" charset="-128"/>
              </a:rPr>
              <a:t>ウェブサービスのアーキテクチャ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pic>
        <p:nvPicPr>
          <p:cNvPr id="5122" name="Picture 2">
            <a:extLst>
              <a:ext uri="{FF2B5EF4-FFF2-40B4-BE49-F238E27FC236}">
                <a16:creationId xmlns:a16="http://schemas.microsoft.com/office/drawing/2014/main" id="{28DF27E6-AB63-4390-9AD4-FD7D594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49" y="1577804"/>
            <a:ext cx="10248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20F086-230C-43AC-9064-9F3C30D9F392}"/>
              </a:ext>
            </a:extLst>
          </p:cNvPr>
          <p:cNvSpPr txBox="1"/>
          <p:nvPr/>
        </p:nvSpPr>
        <p:spPr>
          <a:xfrm>
            <a:off x="838200" y="5028471"/>
            <a:ext cx="10671495"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ウェブサービスのアーキテクチャ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https://nablarch.github.io/docs/LATEST/doc/application_framework/application_framework/web_service/rest/architecture.html#restful-web-service-architecture</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391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ハンドラって何がうれしいんですかね？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09322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3828131" y="4570022"/>
            <a:ext cx="7421505"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が提供しているブランクプロジェクト（ひな形）からプロジェクトを作成しています。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https://nablarch.github.io/docs/LATEST/doc/application_framework/application_framework/blank_project/index.html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807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8393CA3-716B-4804-BE4B-C8C1D40F2F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2" name="テキスト ボックス 1">
            <a:extLst>
              <a:ext uri="{FF2B5EF4-FFF2-40B4-BE49-F238E27FC236}">
                <a16:creationId xmlns:a16="http://schemas.microsoft.com/office/drawing/2014/main" id="{28F45167-02AA-4F0C-93C2-9289B8E8A32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1159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0FD44FDE-FB54-4CD6-8967-5D9C185EE157}"/>
              </a:ext>
            </a:extLst>
          </p:cNvPr>
          <p:cNvSpPr txBox="1"/>
          <p:nvPr/>
        </p:nvSpPr>
        <p:spPr>
          <a:xfrm>
            <a:off x="7689906" y="4589575"/>
            <a:ext cx="4071459"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ビルドツールとして</a:t>
            </a:r>
            <a:r>
              <a:rPr kumimoji="1" lang="en-US" altLang="ja-JP" sz="1600" dirty="0">
                <a:solidFill>
                  <a:schemeClr val="bg1"/>
                </a:solidFill>
                <a:latin typeface="Meiryo UI" panose="020B0604030504040204" pitchFamily="50" charset="-128"/>
                <a:ea typeface="Meiryo UI" panose="020B0604030504040204" pitchFamily="50" charset="-128"/>
              </a:rPr>
              <a:t>Maven</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ライブラリの依存関係を解決したり、コンパイル</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テスト</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サーバ起動といった開発のルーチンワークをサポートする機能も提供します。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802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0BB0CA9D-4951-4FF7-9E48-5658D633A5E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E038610-668E-4633-A9EA-5F9CF16C3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83568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アクションクラス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pic>
        <p:nvPicPr>
          <p:cNvPr id="4" name="Picture 2">
            <a:extLst>
              <a:ext uri="{FF2B5EF4-FFF2-40B4-BE49-F238E27FC236}">
                <a16:creationId xmlns:a16="http://schemas.microsoft.com/office/drawing/2014/main" id="{7BE6B709-868A-475F-8E72-92C15AD9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647" y="476870"/>
            <a:ext cx="5077155" cy="1396689"/>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3BA6C4EE-C7D6-4AF5-8BB8-E9861B2D06B3}"/>
              </a:ext>
            </a:extLst>
          </p:cNvPr>
          <p:cNvSpPr/>
          <p:nvPr/>
        </p:nvSpPr>
        <p:spPr>
          <a:xfrm rot="3242858">
            <a:off x="9882993" y="40571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Rectangle 3">
            <a:extLst>
              <a:ext uri="{FF2B5EF4-FFF2-40B4-BE49-F238E27FC236}">
                <a16:creationId xmlns:a16="http://schemas.microsoft.com/office/drawing/2014/main" id="{FB26FE97-25D6-479C-9E42-3126A34A5155}"/>
              </a:ext>
            </a:extLst>
          </p:cNvPr>
          <p:cNvSpPr>
            <a:spLocks noChangeArrowheads="1"/>
          </p:cNvSpPr>
          <p:nvPr/>
        </p:nvSpPr>
        <p:spPr bwMode="auto">
          <a:xfrm>
            <a:off x="712733" y="2224105"/>
            <a:ext cx="5689377"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251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4D9ED6C-CDE8-424D-A686-CCFC815112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/spa-handson.pdf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
        <p:nvSpPr>
          <p:cNvPr id="2" name="テキスト ボックス 1">
            <a:extLst>
              <a:ext uri="{FF2B5EF4-FFF2-40B4-BE49-F238E27FC236}">
                <a16:creationId xmlns:a16="http://schemas.microsoft.com/office/drawing/2014/main" id="{51039EB8-DC22-4018-9935-C78C72BEB331}"/>
              </a:ext>
            </a:extLst>
          </p:cNvPr>
          <p:cNvSpPr txBox="1"/>
          <p:nvPr/>
        </p:nvSpPr>
        <p:spPr>
          <a:xfrm>
            <a:off x="4868726" y="3429000"/>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：パス</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C9CEE1D-C5D1-44E8-89D1-977A4142321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ルーティング</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D5A5346A-38CB-4407-85F2-3FE0962F0E74}"/>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7" name="Rectangle 3">
            <a:extLst>
              <a:ext uri="{FF2B5EF4-FFF2-40B4-BE49-F238E27FC236}">
                <a16:creationId xmlns:a16="http://schemas.microsoft.com/office/drawing/2014/main" id="{BC2B7928-F702-470B-AECA-747EA11893CB}"/>
              </a:ext>
            </a:extLst>
          </p:cNvPr>
          <p:cNvSpPr>
            <a:spLocks noChangeArrowheads="1"/>
          </p:cNvSpPr>
          <p:nvPr/>
        </p:nvSpPr>
        <p:spPr bwMode="auto">
          <a:xfrm>
            <a:off x="715816" y="2227602"/>
            <a:ext cx="5718540"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42855" y="3095560"/>
            <a:ext cx="6411986" cy="3133871"/>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では、ルーティングアダプタという機能で、リクエストをどのアクションクラスで処理するかを定義することができます。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ルーティングアダプタ</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https://nablarch.github.io/docs/LATEST/doc/application_framework/adaptors/router_adaptor.html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JAX-RS</a:t>
            </a:r>
            <a:r>
              <a:rPr kumimoji="1" lang="ja-JP" altLang="en-US" sz="1600" dirty="0">
                <a:solidFill>
                  <a:schemeClr val="bg1"/>
                </a:solidFill>
                <a:latin typeface="Meiryo UI" panose="020B0604030504040204" pitchFamily="50" charset="-128"/>
                <a:ea typeface="Meiryo UI" panose="020B0604030504040204" pitchFamily="50" charset="-128"/>
              </a:rPr>
              <a:t>のアノテーション（</a:t>
            </a:r>
            <a:r>
              <a:rPr kumimoji="1" lang="en-US" altLang="ja-JP" sz="1600" dirty="0">
                <a:solidFill>
                  <a:schemeClr val="bg1"/>
                </a:solidFill>
                <a:latin typeface="Meiryo UI" panose="020B0604030504040204" pitchFamily="50" charset="-128"/>
                <a:ea typeface="Meiryo UI" panose="020B0604030504040204" pitchFamily="50" charset="-128"/>
              </a:rPr>
              <a:t>@PATH</a:t>
            </a:r>
            <a:r>
              <a:rPr kumimoji="1" lang="ja-JP" altLang="en-US" sz="1600" dirty="0">
                <a:solidFill>
                  <a:schemeClr val="bg1"/>
                </a:solidFill>
                <a:latin typeface="Meiryo UI" panose="020B0604030504040204" pitchFamily="50" charset="-128"/>
                <a:ea typeface="Meiryo UI" panose="020B0604030504040204" pitchFamily="50" charset="-128"/>
              </a:rPr>
              <a:t>や</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等）を使用してルーティングを定義できますので、パスが</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en-US" altLang="ja-JP" sz="1600" dirty="0" err="1">
                <a:solidFill>
                  <a:schemeClr val="bg1"/>
                </a:solidFill>
                <a:latin typeface="Meiryo UI" panose="020B0604030504040204" pitchFamily="50" charset="-128"/>
                <a:ea typeface="Meiryo UI" panose="020B0604030504040204" pitchFamily="50" charset="-128"/>
              </a:rPr>
              <a:t>api</a:t>
            </a:r>
            <a:r>
              <a:rPr kumimoji="1" lang="en-US" altLang="ja-JP" sz="1600" dirty="0">
                <a:solidFill>
                  <a:schemeClr val="bg1"/>
                </a:solidFill>
                <a:latin typeface="Meiryo UI" panose="020B0604030504040204" pitchFamily="50" charset="-128"/>
                <a:ea typeface="Meiryo UI" panose="020B0604030504040204" pitchFamily="50" charset="-128"/>
              </a:rPr>
              <a:t>/test</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HTTP</a:t>
            </a:r>
            <a:r>
              <a:rPr kumimoji="1" lang="ja-JP" altLang="en-US" sz="1600" dirty="0">
                <a:solidFill>
                  <a:schemeClr val="bg1"/>
                </a:solidFill>
                <a:latin typeface="Meiryo UI" panose="020B0604030504040204" pitchFamily="50" charset="-128"/>
                <a:ea typeface="Meiryo UI" panose="020B0604030504040204" pitchFamily="50" charset="-128"/>
              </a:rPr>
              <a:t>メソッドが</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に対応した起動テスト用の</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9404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DI</a:t>
            </a:r>
            <a:r>
              <a:rPr kumimoji="1" lang="ja-JP" altLang="en-US" sz="2800" b="1" dirty="0">
                <a:latin typeface="Meiryo UI" panose="020B0604030504040204" pitchFamily="50" charset="-128"/>
                <a:ea typeface="Meiryo UI" panose="020B0604030504040204" pitchFamily="50" charset="-128"/>
              </a:rPr>
              <a:t>コンテナ</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2" name="テキスト ボックス 11">
            <a:extLst>
              <a:ext uri="{FF2B5EF4-FFF2-40B4-BE49-F238E27FC236}">
                <a16:creationId xmlns:a16="http://schemas.microsoft.com/office/drawing/2014/main" id="{C699FD54-CEBC-4658-9A8A-F3A8902B3A69}"/>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4" name="Rectangle 3">
            <a:extLst>
              <a:ext uri="{FF2B5EF4-FFF2-40B4-BE49-F238E27FC236}">
                <a16:creationId xmlns:a16="http://schemas.microsoft.com/office/drawing/2014/main" id="{594D39AC-508E-42BD-97A1-126187283E25}"/>
              </a:ext>
            </a:extLst>
          </p:cNvPr>
          <p:cNvSpPr>
            <a:spLocks noChangeArrowheads="1"/>
          </p:cNvSpPr>
          <p:nvPr/>
        </p:nvSpPr>
        <p:spPr bwMode="auto">
          <a:xfrm>
            <a:off x="715816" y="2236179"/>
            <a:ext cx="5819208"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34466" y="3069189"/>
            <a:ext cx="6411986" cy="3441648"/>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クラスに付与している</a:t>
            </a:r>
            <a:r>
              <a:rPr kumimoji="1" lang="en-US" altLang="ja-JP" sz="1600" dirty="0" err="1">
                <a:solidFill>
                  <a:schemeClr val="bg1"/>
                </a:solidFill>
                <a:latin typeface="Meiryo UI" panose="020B0604030504040204" pitchFamily="50" charset="-128"/>
                <a:ea typeface="Meiryo UI" panose="020B0604030504040204" pitchFamily="50" charset="-128"/>
              </a:rPr>
              <a:t>SystemRepositoryComponent</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アノテーションは、</a:t>
            </a: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コンテナの機能を持つシステムリポジトリに登録するための設定です。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システムリポジトリ</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https://nablarch.github.io/docs/LATEST/doc/application_framework/application_framework/libraries/repository.html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アプリで</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コンテナの機能を使うため、アクションクラスをシステムリポジトリから取得するように予め設定しています。そのため、アクションクラスをシステムリポジトリに登録する必要があります。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50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リクエスト</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レスポンスの変換</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698280DA-9094-4415-9371-1C5E05912113}"/>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2" name="Rectangle 3">
            <a:extLst>
              <a:ext uri="{FF2B5EF4-FFF2-40B4-BE49-F238E27FC236}">
                <a16:creationId xmlns:a16="http://schemas.microsoft.com/office/drawing/2014/main" id="{F7BBF36F-80C8-4583-B9C9-5ADD99526666}"/>
              </a:ext>
            </a:extLst>
          </p:cNvPr>
          <p:cNvSpPr>
            <a:spLocks noChangeArrowheads="1"/>
          </p:cNvSpPr>
          <p:nvPr/>
        </p:nvSpPr>
        <p:spPr bwMode="auto">
          <a:xfrm>
            <a:off x="715815" y="2183707"/>
            <a:ext cx="5181645"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51244" y="3082245"/>
            <a:ext cx="6411986" cy="344164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"status"</a:t>
            </a:r>
            <a:r>
              <a:rPr kumimoji="1" lang="ja-JP" altLang="en-US" sz="1600" dirty="0">
                <a:solidFill>
                  <a:schemeClr val="bg1"/>
                </a:solidFill>
                <a:latin typeface="Meiryo UI" panose="020B0604030504040204" pitchFamily="50" charset="-128"/>
                <a:ea typeface="Meiryo UI" panose="020B0604030504040204" pitchFamily="50" charset="-128"/>
              </a:rPr>
              <a:t>キーで</a:t>
            </a:r>
            <a:r>
              <a:rPr kumimoji="1" lang="en-US" altLang="ja-JP" sz="1600" dirty="0">
                <a:solidFill>
                  <a:schemeClr val="bg1"/>
                </a:solidFill>
                <a:latin typeface="Meiryo UI" panose="020B0604030504040204" pitchFamily="50" charset="-128"/>
                <a:ea typeface="Meiryo UI" panose="020B0604030504040204" pitchFamily="50" charset="-128"/>
              </a:rPr>
              <a:t>"ok"</a:t>
            </a:r>
            <a:r>
              <a:rPr kumimoji="1" lang="ja-JP" altLang="en-US" sz="1600" dirty="0">
                <a:solidFill>
                  <a:schemeClr val="bg1"/>
                </a:solidFill>
                <a:latin typeface="Meiryo UI" panose="020B0604030504040204" pitchFamily="50" charset="-128"/>
                <a:ea typeface="Meiryo UI" panose="020B0604030504040204" pitchFamily="50" charset="-128"/>
              </a:rPr>
              <a:t>文字列を格納する</a:t>
            </a:r>
            <a:r>
              <a:rPr kumimoji="1" lang="en-US" altLang="ja-JP" sz="1600" dirty="0">
                <a:solidFill>
                  <a:schemeClr val="bg1"/>
                </a:solidFill>
                <a:latin typeface="Meiryo UI" panose="020B0604030504040204" pitchFamily="50" charset="-128"/>
                <a:ea typeface="Meiryo UI" panose="020B0604030504040204" pitchFamily="50" charset="-128"/>
              </a:rPr>
              <a:t>Map</a:t>
            </a:r>
            <a:r>
              <a:rPr kumimoji="1" lang="ja-JP" altLang="en-US" sz="1600" dirty="0">
                <a:solidFill>
                  <a:schemeClr val="bg1"/>
                </a:solidFill>
                <a:latin typeface="Meiryo UI" panose="020B0604030504040204" pitchFamily="50" charset="-128"/>
                <a:ea typeface="Meiryo UI" panose="020B0604030504040204" pitchFamily="50" charset="-128"/>
              </a:rPr>
              <a:t>オブジェクトを返していますが、これは次のような</a:t>
            </a:r>
            <a:r>
              <a:rPr kumimoji="1" lang="en-US" altLang="ja-JP" sz="1600" dirty="0">
                <a:solidFill>
                  <a:schemeClr val="bg1"/>
                </a:solidFill>
                <a:latin typeface="Meiryo UI" panose="020B0604030504040204" pitchFamily="50" charset="-128"/>
                <a:ea typeface="Meiryo UI" panose="020B0604030504040204" pitchFamily="50" charset="-128"/>
              </a:rPr>
              <a:t>JSON</a:t>
            </a:r>
            <a:r>
              <a:rPr kumimoji="1" lang="ja-JP" altLang="en-US" sz="1600" dirty="0">
                <a:solidFill>
                  <a:schemeClr val="bg1"/>
                </a:solidFill>
                <a:latin typeface="Meiryo UI" panose="020B0604030504040204" pitchFamily="50" charset="-128"/>
                <a:ea typeface="Meiryo UI" panose="020B0604030504040204" pitchFamily="50" charset="-128"/>
              </a:rPr>
              <a:t>に変換されます。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 "status": "ok" }</a:t>
            </a: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@Consumes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a:t>
            </a:r>
            <a:r>
              <a:rPr kumimoji="1" lang="en-US" altLang="ja-JP" sz="1600" dirty="0">
                <a:solidFill>
                  <a:schemeClr val="bg1"/>
                </a:solidFill>
                <a:latin typeface="Meiryo UI" panose="020B0604030504040204" pitchFamily="50" charset="-128"/>
                <a:ea typeface="Meiryo UI" panose="020B0604030504040204" pitchFamily="50" charset="-128"/>
              </a:rPr>
              <a:t>@Produces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アノテーションで指定したメディアタイプに応じた形式にリクエストボディ変換ハンドラが変換を行います。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リクエストボディ変換ハンドラ</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https://nablarch.github.io/docs/LATEST/doc/application_framework/application_framework/handlers/rest/body_convert_handler.html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2842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のテストを行うには</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上のテーブルや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テストデータの登録が必要です。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マイグレーションツール（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のバージョン管理）の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https://flywaydb.org/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使い方メモ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1600" dirty="0">
                <a:latin typeface="Meiryo UI" panose="020B0604030504040204" pitchFamily="50" charset="-128"/>
                <a:ea typeface="Meiryo UI" panose="020B0604030504040204" pitchFamily="50" charset="-128"/>
                <a:hlinkClick r:id="rId4"/>
              </a:rPr>
              <a:t>https://qiita.com/opengl-8080/items/6368c19a06521b65a655</a:t>
            </a:r>
            <a:endParaRPr kumimoji="1" lang="en-US" altLang="ja-JP" sz="16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セットアップ</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13" name="Rectangle 1">
            <a:extLst>
              <a:ext uri="{FF2B5EF4-FFF2-40B4-BE49-F238E27FC236}">
                <a16:creationId xmlns:a16="http://schemas.microsoft.com/office/drawing/2014/main" id="{460B69E6-E70D-478B-92DC-7BDEADA24645}"/>
              </a:ext>
            </a:extLst>
          </p:cNvPr>
          <p:cNvSpPr>
            <a:spLocks noChangeArrowheads="1"/>
          </p:cNvSpPr>
          <p:nvPr/>
        </p:nvSpPr>
        <p:spPr bwMode="auto">
          <a:xfrm>
            <a:off x="7692706" y="1518801"/>
            <a:ext cx="37834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CYCLE;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テキスト ボックス 14">
            <a:extLst>
              <a:ext uri="{FF2B5EF4-FFF2-40B4-BE49-F238E27FC236}">
                <a16:creationId xmlns:a16="http://schemas.microsoft.com/office/drawing/2014/main" id="{3E102964-63BA-4619-A5E0-190E3D931D3F}"/>
              </a:ext>
            </a:extLst>
          </p:cNvPr>
          <p:cNvSpPr txBox="1"/>
          <p:nvPr/>
        </p:nvSpPr>
        <p:spPr>
          <a:xfrm>
            <a:off x="7877306" y="561558"/>
            <a:ext cx="3598878"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に適用する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V1__create_table.sql</a:t>
            </a:r>
          </a:p>
        </p:txBody>
      </p:sp>
    </p:spTree>
    <p:extLst>
      <p:ext uri="{BB962C8B-B14F-4D97-AF65-F5344CB8AC3E}">
        <p14:creationId xmlns:p14="http://schemas.microsoft.com/office/powerpoint/2010/main" val="19051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起動テスト用のテストクラス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SampleTest.java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7" name="Rectangle 1">
            <a:extLst>
              <a:ext uri="{FF2B5EF4-FFF2-40B4-BE49-F238E27FC236}">
                <a16:creationId xmlns:a16="http://schemas.microsoft.com/office/drawing/2014/main" id="{4B565AAD-F9BE-4DA9-9DDA-19B41DF9CF48}"/>
              </a:ext>
            </a:extLst>
          </p:cNvPr>
          <p:cNvSpPr>
            <a:spLocks noChangeArrowheads="1"/>
          </p:cNvSpPr>
          <p:nvPr/>
        </p:nvSpPr>
        <p:spPr bwMode="auto">
          <a:xfrm>
            <a:off x="816790" y="2191086"/>
            <a:ext cx="2563973"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SampleTest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FB0FA7BC-4F9F-4287-BA5C-23ADB5A475BE}"/>
              </a:ext>
            </a:extLst>
          </p:cNvPr>
          <p:cNvSpPr txBox="1"/>
          <p:nvPr/>
        </p:nvSpPr>
        <p:spPr>
          <a:xfrm>
            <a:off x="3851244" y="2914702"/>
            <a:ext cx="4848375"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実行できれば無条件に成功するテストを実装しています。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61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Maven</a:t>
            </a:r>
            <a:r>
              <a:rPr kumimoji="1" lang="ja-JP" altLang="en-US" sz="2000" dirty="0">
                <a:latin typeface="Meiryo UI" panose="020B0604030504040204" pitchFamily="50" charset="-128"/>
                <a:ea typeface="Meiryo UI" panose="020B0604030504040204" pitchFamily="50" charset="-128"/>
              </a:rPr>
              <a:t>を使用して動作確認を行います。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テストの実行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アプリサーバの起動</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動作確認</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44079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1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0EA7D5-A6A4-432E-8347-F845FF14D5A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BF0E029-C5A9-4CA6-8460-258D1F37A32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66322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3935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E9ACC1-85C4-454F-858B-0195D9CD42A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5C2EDA9-B8D7-4BF8-8A7F-1AB9226AE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2133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85000"/>
                </a:schemeClr>
              </a:solidFill>
            </a:endParaRPr>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53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2CD36A6-E576-46A6-94BC-BA70C7BC7F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033A3C-8A16-4285-8040-F88C0520ACB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27074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103166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登録</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 ToDo</a:t>
            </a:r>
            <a:r>
              <a:rPr kumimoji="1" lang="ja-JP" altLang="en-US" sz="2000" dirty="0">
                <a:highlight>
                  <a:srgbClr val="FFFF00"/>
                </a:highlight>
                <a:latin typeface="Meiryo UI" panose="020B0604030504040204" pitchFamily="50" charset="-128"/>
                <a:ea typeface="Meiryo UI" panose="020B0604030504040204" pitchFamily="50" charset="-128"/>
              </a:rPr>
              <a:t>状態更新</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リクエストやレスポンスの内容は？</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1732862204"/>
              </p:ext>
            </p:extLst>
          </p:nvPr>
        </p:nvGraphicFramePr>
        <p:xfrm>
          <a:off x="5732610" y="2326923"/>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一覧表示</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登録</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状態更新</a:t>
                      </a:r>
                    </a:p>
                  </a:txBody>
                  <a:tcPr/>
                </a:tc>
                <a:extLst>
                  <a:ext uri="{0D108BD9-81ED-4DB2-BD59-A6C34878D82A}">
                    <a16:rowId xmlns:a16="http://schemas.microsoft.com/office/drawing/2014/main" val="2226807050"/>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7" name="Picture 2" descr="page-css">
            <a:extLst>
              <a:ext uri="{FF2B5EF4-FFF2-40B4-BE49-F238E27FC236}">
                <a16:creationId xmlns:a16="http://schemas.microsoft.com/office/drawing/2014/main" id="{B06C7032-B50F-4AA7-B7CC-D88CA05D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769" y="2315254"/>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11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pic>
        <p:nvPicPr>
          <p:cNvPr id="13" name="Picture 2">
            <a:extLst>
              <a:ext uri="{FF2B5EF4-FFF2-40B4-BE49-F238E27FC236}">
                <a16:creationId xmlns:a16="http://schemas.microsoft.com/office/drawing/2014/main" id="{FECC37F9-D9CF-4660-90D2-2AB7B5991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141" y="187484"/>
            <a:ext cx="4228265" cy="1163165"/>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4A9EF9E8-4117-459E-9F19-C4AEBEF041D5}"/>
              </a:ext>
            </a:extLst>
          </p:cNvPr>
          <p:cNvSpPr/>
          <p:nvPr/>
        </p:nvSpPr>
        <p:spPr>
          <a:xfrm rot="14854000">
            <a:off x="11507333" y="109655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87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レイヤーごとに</a:t>
            </a:r>
            <a:r>
              <a:rPr kumimoji="1" lang="ja-JP" altLang="en-US" sz="2000" dirty="0">
                <a:highlight>
                  <a:srgbClr val="FFFF00"/>
                </a:highlight>
                <a:latin typeface="Meiryo UI" panose="020B0604030504040204" pitchFamily="50" charset="-128"/>
                <a:ea typeface="Meiryo UI" panose="020B0604030504040204" pitchFamily="50" charset="-128"/>
              </a:rPr>
              <a:t>関心毎を分けて</a:t>
            </a:r>
            <a:r>
              <a:rPr kumimoji="1" lang="ja-JP" altLang="en-US" sz="2000" dirty="0">
                <a:latin typeface="Meiryo UI" panose="020B0604030504040204" pitchFamily="50" charset="-128"/>
                <a:ea typeface="Meiryo UI" panose="020B0604030504040204" pitchFamily="50" charset="-128"/>
              </a:rPr>
              <a:t>処理が散らばるのを防ぎます。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レイヤードアーキテクチャの視点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https://qiita.com/kichion/items/aca19765cb16e7e65946</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レイヤードアーキテクチャ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79511" y="2767412"/>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68856" y="2767412"/>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36968" y="2767412"/>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63639" y="2152511"/>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601817" y="2768504"/>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619701" y="2152511"/>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715816" y="2152511"/>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51445" y="265219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94649" y="306729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43420" y="2952078"/>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40107" y="2952078"/>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23424" y="2380735"/>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52500" y="2871489"/>
            <a:ext cx="484468" cy="149470"/>
            <a:chOff x="6305663" y="2778473"/>
            <a:chExt cx="484468"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2859062"/>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95355" y="2788781"/>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90D81727-1FC2-4C94-8046-19FCFBDA1641}"/>
              </a:ext>
            </a:extLst>
          </p:cNvPr>
          <p:cNvSpPr txBox="1"/>
          <p:nvPr/>
        </p:nvSpPr>
        <p:spPr>
          <a:xfrm>
            <a:off x="999785" y="3724597"/>
            <a:ext cx="1157679" cy="363882"/>
          </a:xfrm>
          <a:prstGeom prst="rect">
            <a:avLst/>
          </a:prstGeom>
          <a:solidFill>
            <a:schemeClr val="accent5"/>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p>
        </p:txBody>
      </p:sp>
      <p:sp>
        <p:nvSpPr>
          <p:cNvPr id="7" name="テキスト ボックス 6">
            <a:extLst>
              <a:ext uri="{FF2B5EF4-FFF2-40B4-BE49-F238E27FC236}">
                <a16:creationId xmlns:a16="http://schemas.microsoft.com/office/drawing/2014/main" id="{73B05821-1DF9-482F-AFEA-CA891EC1F3E4}"/>
              </a:ext>
            </a:extLst>
          </p:cNvPr>
          <p:cNvSpPr txBox="1"/>
          <p:nvPr/>
        </p:nvSpPr>
        <p:spPr>
          <a:xfrm>
            <a:off x="3693458" y="3745335"/>
            <a:ext cx="1452111"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ビジネスロジック</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0267C37-1E63-442A-B897-98C391079811}"/>
              </a:ext>
            </a:extLst>
          </p:cNvPr>
          <p:cNvSpPr txBox="1"/>
          <p:nvPr/>
        </p:nvSpPr>
        <p:spPr>
          <a:xfrm>
            <a:off x="6736968" y="3724597"/>
            <a:ext cx="2187256"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インフラ</a:t>
            </a:r>
            <a:r>
              <a:rPr kumimoji="1" lang="en-US" altLang="ja-JP" sz="1600" dirty="0">
                <a:solidFill>
                  <a:schemeClr val="bg1"/>
                </a:solidFill>
                <a:latin typeface="Meiryo UI" panose="020B0604030504040204" pitchFamily="50" charset="-128"/>
                <a:ea typeface="Meiryo UI" panose="020B0604030504040204" pitchFamily="50" charset="-128"/>
              </a:rPr>
              <a:t>(DB</a:t>
            </a:r>
            <a:r>
              <a:rPr kumimoji="1" lang="ja-JP" altLang="en-US" sz="1600" dirty="0">
                <a:solidFill>
                  <a:schemeClr val="bg1"/>
                </a:solidFill>
                <a:latin typeface="Meiryo UI" panose="020B0604030504040204" pitchFamily="50" charset="-128"/>
                <a:ea typeface="Meiryo UI" panose="020B0604030504040204" pitchFamily="50" charset="-128"/>
              </a:rPr>
              <a:t>アクセスなど</a:t>
            </a:r>
            <a:r>
              <a:rPr kumimoji="1" lang="en-US" altLang="ja-JP" sz="16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80662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一番大事な部分を安定させるため、</a:t>
            </a:r>
            <a:r>
              <a:rPr kumimoji="1" lang="ja-JP" altLang="en-US" sz="2000" dirty="0">
                <a:highlight>
                  <a:srgbClr val="FFFF00"/>
                </a:highlight>
                <a:latin typeface="Meiryo UI" panose="020B0604030504040204" pitchFamily="50" charset="-128"/>
                <a:ea typeface="Meiryo UI" panose="020B0604030504040204" pitchFamily="50" charset="-128"/>
              </a:rPr>
              <a:t>大事な部分に依存する</a:t>
            </a:r>
            <a:r>
              <a:rPr kumimoji="1" lang="ja-JP" altLang="en-US" sz="2000" dirty="0">
                <a:latin typeface="Meiryo UI" panose="020B0604030504040204" pitchFamily="50" charset="-128"/>
                <a:ea typeface="Meiryo UI" panose="020B0604030504040204" pitchFamily="50" charset="-128"/>
              </a:rPr>
              <a:t>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レイヤードアーキテクチャを単純に適用すると依存を一方向にするので次の依存関係になります。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これだとインフラの変更影響をビジネスロジックが受ける形になります。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本来やりたいのは</a:t>
            </a:r>
            <a:r>
              <a:rPr kumimoji="1" lang="ja-JP" altLang="en-US" sz="2000" dirty="0">
                <a:highlight>
                  <a:srgbClr val="FFFF00"/>
                </a:highlight>
                <a:latin typeface="Meiryo UI" panose="020B0604030504040204" pitchFamily="50" charset="-128"/>
                <a:ea typeface="Meiryo UI" panose="020B0604030504040204" pitchFamily="50" charset="-128"/>
              </a:rPr>
              <a:t>ビジネスロジックを中心とした開発</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ビジネスロジックに必要なインフラのインタフェースをビジネスロジック側に設けて依存関係を逆転させます。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依存関係逆転の原則</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1779358" y="298141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7816747" y="298141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5474141" y="2483251"/>
            <a:ext cx="4569905"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5681596" y="298251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1530203" y="2483251"/>
            <a:ext cx="380761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3150609" y="3166084"/>
            <a:ext cx="2530987"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7324466" y="3086879"/>
            <a:ext cx="492281" cy="149470"/>
            <a:chOff x="5692820" y="3089758"/>
            <a:chExt cx="492281"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80" idx="0"/>
              <a:endCxn id="19"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AAA245AF-8E64-4FAD-8224-9DFC57653104}"/>
              </a:ext>
            </a:extLst>
          </p:cNvPr>
          <p:cNvSpPr txBox="1"/>
          <p:nvPr/>
        </p:nvSpPr>
        <p:spPr>
          <a:xfrm>
            <a:off x="1779358" y="5304081"/>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431FC474-7D8B-4127-B5A6-78ACFCB78396}"/>
              </a:ext>
            </a:extLst>
          </p:cNvPr>
          <p:cNvSpPr txBox="1"/>
          <p:nvPr/>
        </p:nvSpPr>
        <p:spPr>
          <a:xfrm>
            <a:off x="5715568" y="5304081"/>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43" name="正方形/長方形 42">
            <a:extLst>
              <a:ext uri="{FF2B5EF4-FFF2-40B4-BE49-F238E27FC236}">
                <a16:creationId xmlns:a16="http://schemas.microsoft.com/office/drawing/2014/main" id="{9A4FA632-54D1-4AA4-8FA4-308BB11DE8C3}"/>
              </a:ext>
            </a:extLst>
          </p:cNvPr>
          <p:cNvSpPr/>
          <p:nvPr/>
        </p:nvSpPr>
        <p:spPr>
          <a:xfrm>
            <a:off x="5618291" y="4805914"/>
            <a:ext cx="231947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45" name="テキスト ボックス 44">
            <a:extLst>
              <a:ext uri="{FF2B5EF4-FFF2-40B4-BE49-F238E27FC236}">
                <a16:creationId xmlns:a16="http://schemas.microsoft.com/office/drawing/2014/main" id="{B749E464-88ED-447D-9111-884C6B340774}"/>
              </a:ext>
            </a:extLst>
          </p:cNvPr>
          <p:cNvSpPr txBox="1"/>
          <p:nvPr/>
        </p:nvSpPr>
        <p:spPr>
          <a:xfrm>
            <a:off x="3580417" y="5305173"/>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47" name="正方形/長方形 46">
            <a:extLst>
              <a:ext uri="{FF2B5EF4-FFF2-40B4-BE49-F238E27FC236}">
                <a16:creationId xmlns:a16="http://schemas.microsoft.com/office/drawing/2014/main" id="{EFDC9447-6DE4-4D7A-A655-B7E065438271}"/>
              </a:ext>
            </a:extLst>
          </p:cNvPr>
          <p:cNvSpPr/>
          <p:nvPr/>
        </p:nvSpPr>
        <p:spPr>
          <a:xfrm>
            <a:off x="1530203" y="4805914"/>
            <a:ext cx="3943938"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BFF99522-0969-4F3E-8AA7-58F6B3B12993}"/>
              </a:ext>
            </a:extLst>
          </p:cNvPr>
          <p:cNvCxnSpPr>
            <a:cxnSpLocks/>
            <a:stCxn id="41" idx="3"/>
            <a:endCxn id="45" idx="1"/>
          </p:cNvCxnSpPr>
          <p:nvPr/>
        </p:nvCxnSpPr>
        <p:spPr>
          <a:xfrm>
            <a:off x="3150609" y="5488747"/>
            <a:ext cx="429808"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9" name="グループ化 48">
            <a:extLst>
              <a:ext uri="{FF2B5EF4-FFF2-40B4-BE49-F238E27FC236}">
                <a16:creationId xmlns:a16="http://schemas.microsoft.com/office/drawing/2014/main" id="{D603AAB1-328B-46F6-907A-D89883F8723F}"/>
              </a:ext>
            </a:extLst>
          </p:cNvPr>
          <p:cNvGrpSpPr/>
          <p:nvPr/>
        </p:nvGrpSpPr>
        <p:grpSpPr>
          <a:xfrm>
            <a:off x="5223287" y="5409542"/>
            <a:ext cx="492281" cy="149470"/>
            <a:chOff x="5692820" y="3089758"/>
            <a:chExt cx="492281" cy="149470"/>
          </a:xfrm>
        </p:grpSpPr>
        <p:cxnSp>
          <p:nvCxnSpPr>
            <p:cNvPr id="50" name="直線矢印コネクタ 49">
              <a:extLst>
                <a:ext uri="{FF2B5EF4-FFF2-40B4-BE49-F238E27FC236}">
                  <a16:creationId xmlns:a16="http://schemas.microsoft.com/office/drawing/2014/main" id="{0F50A820-7258-46D1-B67F-0342A4AF3FED}"/>
                </a:ext>
              </a:extLst>
            </p:cNvPr>
            <p:cNvCxnSpPr>
              <a:cxnSpLocks/>
              <a:stCxn id="52" idx="0"/>
              <a:endCxn id="42"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2" name="二等辺三角形 51">
              <a:extLst>
                <a:ext uri="{FF2B5EF4-FFF2-40B4-BE49-F238E27FC236}">
                  <a16:creationId xmlns:a16="http://schemas.microsoft.com/office/drawing/2014/main" id="{BE31A09D-3120-4092-BC2F-26970C24B754}"/>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72490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何のための値であるか</a:t>
            </a:r>
            <a:r>
              <a:rPr kumimoji="1" lang="ja-JP" altLang="en-US" sz="2000" dirty="0">
                <a:latin typeface="Meiryo UI" panose="020B0604030504040204" pitchFamily="50" charset="-128"/>
                <a:ea typeface="Meiryo UI" panose="020B0604030504040204" pitchFamily="50" charset="-128"/>
              </a:rPr>
              <a:t>を専用の型で表現する方法です。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管理では</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テキスト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ステータス、ユーザ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を値オブジェクトにしています。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何の値であるかを型で区別できるようにすることで、ミスを防ぎやすくしたり、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どこでどのように使われるのかを特定しやすくしたりします。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値オブジェクト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5" name="テキスト ボックス 4">
            <a:extLst>
              <a:ext uri="{FF2B5EF4-FFF2-40B4-BE49-F238E27FC236}">
                <a16:creationId xmlns:a16="http://schemas.microsoft.com/office/drawing/2014/main" id="{022ED8A6-B25E-4D00-A838-0975C7BBD9D0}"/>
              </a:ext>
            </a:extLst>
          </p:cNvPr>
          <p:cNvSpPr txBox="1"/>
          <p:nvPr/>
        </p:nvSpPr>
        <p:spPr>
          <a:xfrm>
            <a:off x="1276703" y="338757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60923316-41CD-4139-8E81-E5857E263FE6}"/>
              </a:ext>
            </a:extLst>
          </p:cNvPr>
          <p:cNvSpPr/>
          <p:nvPr/>
        </p:nvSpPr>
        <p:spPr>
          <a:xfrm>
            <a:off x="975508"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9A0DE0CB-CD4E-4A6D-BA4C-8F94241F68B0}"/>
              </a:ext>
            </a:extLst>
          </p:cNvPr>
          <p:cNvSpPr txBox="1"/>
          <p:nvPr/>
        </p:nvSpPr>
        <p:spPr>
          <a:xfrm>
            <a:off x="3478360"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68A949DD-3897-44AA-8D06-EFD38D665ECB}"/>
              </a:ext>
            </a:extLst>
          </p:cNvPr>
          <p:cNvSpPr txBox="1"/>
          <p:nvPr/>
        </p:nvSpPr>
        <p:spPr>
          <a:xfrm>
            <a:off x="3487203"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9AFD3FF-DF29-4ECF-8570-8717C0EF42EF}"/>
              </a:ext>
            </a:extLst>
          </p:cNvPr>
          <p:cNvSpPr txBox="1"/>
          <p:nvPr/>
        </p:nvSpPr>
        <p:spPr>
          <a:xfrm>
            <a:off x="3478360"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F4B7ABE9-7D0E-41F0-8695-1294BDA78478}"/>
              </a:ext>
            </a:extLst>
          </p:cNvPr>
          <p:cNvSpPr txBox="1"/>
          <p:nvPr/>
        </p:nvSpPr>
        <p:spPr>
          <a:xfrm>
            <a:off x="5504154"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C100EE4E-3554-44A0-834B-62A7530799CF}"/>
              </a:ext>
            </a:extLst>
          </p:cNvPr>
          <p:cNvCxnSpPr>
            <a:cxnSpLocks/>
            <a:stCxn id="5" idx="3"/>
            <a:endCxn id="9" idx="1"/>
          </p:cNvCxnSpPr>
          <p:nvPr/>
        </p:nvCxnSpPr>
        <p:spPr>
          <a:xfrm>
            <a:off x="2761555"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11904AB-63AC-4A32-9F94-49EB317F2A11}"/>
              </a:ext>
            </a:extLst>
          </p:cNvPr>
          <p:cNvCxnSpPr>
            <a:cxnSpLocks/>
            <a:stCxn id="5" idx="3"/>
            <a:endCxn id="8" idx="1"/>
          </p:cNvCxnSpPr>
          <p:nvPr/>
        </p:nvCxnSpPr>
        <p:spPr>
          <a:xfrm flipV="1">
            <a:off x="2761555"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2CB52C4-37E1-4F22-87C8-4E1B64C6D36B}"/>
              </a:ext>
            </a:extLst>
          </p:cNvPr>
          <p:cNvCxnSpPr>
            <a:cxnSpLocks/>
            <a:stCxn id="5" idx="3"/>
            <a:endCxn id="10" idx="1"/>
          </p:cNvCxnSpPr>
          <p:nvPr/>
        </p:nvCxnSpPr>
        <p:spPr>
          <a:xfrm>
            <a:off x="2761555"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15DFE6B-1225-42D0-90E5-821B4972C67A}"/>
              </a:ext>
            </a:extLst>
          </p:cNvPr>
          <p:cNvSpPr>
            <a:spLocks noChangeArrowheads="1"/>
          </p:cNvSpPr>
          <p:nvPr/>
        </p:nvSpPr>
        <p:spPr bwMode="auto">
          <a:xfrm>
            <a:off x="8039980" y="2413337"/>
            <a:ext cx="2496591"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value)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8921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sp>
        <p:nvSpPr>
          <p:cNvPr id="2" name="テキスト ボックス 1">
            <a:extLst>
              <a:ext uri="{FF2B5EF4-FFF2-40B4-BE49-F238E27FC236}">
                <a16:creationId xmlns:a16="http://schemas.microsoft.com/office/drawing/2014/main" id="{C630B9D5-21F9-4965-BE3B-F869388BAEDB}"/>
              </a:ext>
            </a:extLst>
          </p:cNvPr>
          <p:cNvSpPr txBox="1"/>
          <p:nvPr/>
        </p:nvSpPr>
        <p:spPr>
          <a:xfrm>
            <a:off x="7403202" y="2977979"/>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：写真</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コンストラクタでのみ状態を設定し、生成後に</a:t>
            </a:r>
            <a:r>
              <a:rPr kumimoji="1" lang="ja-JP" altLang="en-US" sz="2000" dirty="0">
                <a:highlight>
                  <a:srgbClr val="FFFF00"/>
                </a:highlight>
                <a:latin typeface="Meiryo UI" panose="020B0604030504040204" pitchFamily="50" charset="-128"/>
                <a:ea typeface="Meiryo UI" panose="020B0604030504040204" pitchFamily="50" charset="-128"/>
              </a:rPr>
              <a:t>状態を変更できないオブジェクト</a:t>
            </a:r>
            <a:r>
              <a:rPr kumimoji="1" lang="ja-JP" altLang="en-US" sz="2000" dirty="0">
                <a:latin typeface="Meiryo UI" panose="020B0604030504040204" pitchFamily="50" charset="-128"/>
                <a:ea typeface="Meiryo UI" panose="020B0604030504040204" pitchFamily="50" charset="-128"/>
              </a:rPr>
              <a:t>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「イミュータブル（不変）」なオブジェクトと呼ばれます。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オブジェクトをやり取りする中で、意図せずオブジェクトの状態を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更新されてしまうといったバグを防ぎます。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イミュータブル</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5" name="テキスト ボックス 4">
            <a:extLst>
              <a:ext uri="{FF2B5EF4-FFF2-40B4-BE49-F238E27FC236}">
                <a16:creationId xmlns:a16="http://schemas.microsoft.com/office/drawing/2014/main" id="{587EC127-AB22-4555-9F8F-00DDA6F87DC8}"/>
              </a:ext>
            </a:extLst>
          </p:cNvPr>
          <p:cNvSpPr txBox="1"/>
          <p:nvPr/>
        </p:nvSpPr>
        <p:spPr>
          <a:xfrm>
            <a:off x="1305885" y="338757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EFAC2CB2-84BF-46E7-960E-EA7EF880B71A}"/>
              </a:ext>
            </a:extLst>
          </p:cNvPr>
          <p:cNvSpPr/>
          <p:nvPr/>
        </p:nvSpPr>
        <p:spPr>
          <a:xfrm>
            <a:off x="1004690"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BBC258DD-77F9-48E2-B1FA-DAB6502DF01D}"/>
              </a:ext>
            </a:extLst>
          </p:cNvPr>
          <p:cNvSpPr txBox="1"/>
          <p:nvPr/>
        </p:nvSpPr>
        <p:spPr>
          <a:xfrm>
            <a:off x="3507542"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06897707-30A4-4077-89E1-AD8C271D47F4}"/>
              </a:ext>
            </a:extLst>
          </p:cNvPr>
          <p:cNvSpPr txBox="1"/>
          <p:nvPr/>
        </p:nvSpPr>
        <p:spPr>
          <a:xfrm>
            <a:off x="3516385"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00F1C0D5-AA03-4C49-8BF4-B8024222CE78}"/>
              </a:ext>
            </a:extLst>
          </p:cNvPr>
          <p:cNvSpPr txBox="1"/>
          <p:nvPr/>
        </p:nvSpPr>
        <p:spPr>
          <a:xfrm>
            <a:off x="3507542"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5ADEE996-03F5-4652-AEC4-7CC26A5164EF}"/>
              </a:ext>
            </a:extLst>
          </p:cNvPr>
          <p:cNvSpPr txBox="1"/>
          <p:nvPr/>
        </p:nvSpPr>
        <p:spPr>
          <a:xfrm>
            <a:off x="5533336"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29875852-6841-419B-B546-0969AB5CAE65}"/>
              </a:ext>
            </a:extLst>
          </p:cNvPr>
          <p:cNvCxnSpPr>
            <a:cxnSpLocks/>
            <a:stCxn id="5" idx="3"/>
            <a:endCxn id="9" idx="1"/>
          </p:cNvCxnSpPr>
          <p:nvPr/>
        </p:nvCxnSpPr>
        <p:spPr>
          <a:xfrm>
            <a:off x="2790737"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B30F91D-BE4C-413A-A083-F1B5487572F6}"/>
              </a:ext>
            </a:extLst>
          </p:cNvPr>
          <p:cNvCxnSpPr>
            <a:cxnSpLocks/>
            <a:stCxn id="5" idx="3"/>
            <a:endCxn id="8" idx="1"/>
          </p:cNvCxnSpPr>
          <p:nvPr/>
        </p:nvCxnSpPr>
        <p:spPr>
          <a:xfrm flipV="1">
            <a:off x="2790737"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AD6CD1A-0F90-46FD-9B01-3CB756B344F4}"/>
              </a:ext>
            </a:extLst>
          </p:cNvPr>
          <p:cNvCxnSpPr>
            <a:cxnSpLocks/>
            <a:stCxn id="5" idx="3"/>
            <a:endCxn id="10" idx="1"/>
          </p:cNvCxnSpPr>
          <p:nvPr/>
        </p:nvCxnSpPr>
        <p:spPr>
          <a:xfrm>
            <a:off x="2790737"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9C40F8-7AE7-4976-8FF8-1A8A73FA5329}"/>
              </a:ext>
            </a:extLst>
          </p:cNvPr>
          <p:cNvSpPr>
            <a:spLocks noChangeArrowheads="1"/>
          </p:cNvSpPr>
          <p:nvPr/>
        </p:nvSpPr>
        <p:spPr bwMode="auto">
          <a:xfrm>
            <a:off x="7625593" y="2021535"/>
            <a:ext cx="4267145"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71783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ドメインモデルの確認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5" name="正方形/長方形 14">
            <a:extLst>
              <a:ext uri="{FF2B5EF4-FFF2-40B4-BE49-F238E27FC236}">
                <a16:creationId xmlns:a16="http://schemas.microsoft.com/office/drawing/2014/main" id="{A9AE4886-29AD-43EA-9826-697D9332D2F0}"/>
              </a:ext>
            </a:extLst>
          </p:cNvPr>
          <p:cNvSpPr/>
          <p:nvPr/>
        </p:nvSpPr>
        <p:spPr>
          <a:xfrm>
            <a:off x="701945" y="1260773"/>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67AEDCFA-A4F8-408B-93CE-49DEF025C53E}"/>
              </a:ext>
            </a:extLst>
          </p:cNvPr>
          <p:cNvSpPr txBox="1"/>
          <p:nvPr/>
        </p:nvSpPr>
        <p:spPr>
          <a:xfrm>
            <a:off x="998511" y="2324321"/>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A9D87775-6B41-4B63-A29E-7C37601EAED1}"/>
              </a:ext>
            </a:extLst>
          </p:cNvPr>
          <p:cNvSpPr txBox="1"/>
          <p:nvPr/>
        </p:nvSpPr>
        <p:spPr>
          <a:xfrm>
            <a:off x="2459335" y="488767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8" name="テキスト ボックス 17">
            <a:extLst>
              <a:ext uri="{FF2B5EF4-FFF2-40B4-BE49-F238E27FC236}">
                <a16:creationId xmlns:a16="http://schemas.microsoft.com/office/drawing/2014/main" id="{0EE2DE08-301A-4642-854F-637E5BD3EBA7}"/>
              </a:ext>
            </a:extLst>
          </p:cNvPr>
          <p:cNvSpPr txBox="1"/>
          <p:nvPr/>
        </p:nvSpPr>
        <p:spPr>
          <a:xfrm>
            <a:off x="2987856" y="2324321"/>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A81AEE0A-5ED6-42DB-AD90-000CE89FF027}"/>
              </a:ext>
            </a:extLst>
          </p:cNvPr>
          <p:cNvSpPr txBox="1"/>
          <p:nvPr/>
        </p:nvSpPr>
        <p:spPr>
          <a:xfrm>
            <a:off x="6855968" y="2324321"/>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004E3A60-414E-4349-8E33-DAD4F0DBF7B0}"/>
              </a:ext>
            </a:extLst>
          </p:cNvPr>
          <p:cNvSpPr/>
          <p:nvPr/>
        </p:nvSpPr>
        <p:spPr>
          <a:xfrm>
            <a:off x="6682639" y="1709420"/>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238A9E93-DC73-44C9-9384-20901FFE5DCF}"/>
              </a:ext>
            </a:extLst>
          </p:cNvPr>
          <p:cNvSpPr txBox="1"/>
          <p:nvPr/>
        </p:nvSpPr>
        <p:spPr>
          <a:xfrm>
            <a:off x="4720817" y="2325413"/>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2" name="正方形/長方形 21">
            <a:extLst>
              <a:ext uri="{FF2B5EF4-FFF2-40B4-BE49-F238E27FC236}">
                <a16:creationId xmlns:a16="http://schemas.microsoft.com/office/drawing/2014/main" id="{AB2F7982-CB71-4820-97C0-D63F6F93106B}"/>
              </a:ext>
            </a:extLst>
          </p:cNvPr>
          <p:cNvSpPr/>
          <p:nvPr/>
        </p:nvSpPr>
        <p:spPr>
          <a:xfrm>
            <a:off x="2738701" y="1709420"/>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8B4796D9-4256-4664-858F-73CAA239190F}"/>
              </a:ext>
            </a:extLst>
          </p:cNvPr>
          <p:cNvSpPr/>
          <p:nvPr/>
        </p:nvSpPr>
        <p:spPr>
          <a:xfrm>
            <a:off x="834816" y="1709420"/>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4DEEF2E4-32A8-4D13-AC18-6463FEC40689}"/>
              </a:ext>
            </a:extLst>
          </p:cNvPr>
          <p:cNvSpPr/>
          <p:nvPr/>
        </p:nvSpPr>
        <p:spPr>
          <a:xfrm>
            <a:off x="2158140" y="3994275"/>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65AE145-8C89-406A-BEB9-F85F6A0CAC34}"/>
              </a:ext>
            </a:extLst>
          </p:cNvPr>
          <p:cNvSpPr txBox="1"/>
          <p:nvPr/>
        </p:nvSpPr>
        <p:spPr>
          <a:xfrm>
            <a:off x="4660992" y="446551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1A206ACC-94FC-40B5-B1F0-0B6E253B002C}"/>
              </a:ext>
            </a:extLst>
          </p:cNvPr>
          <p:cNvSpPr txBox="1"/>
          <p:nvPr/>
        </p:nvSpPr>
        <p:spPr>
          <a:xfrm>
            <a:off x="4669835" y="488948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27" name="テキスト ボックス 26">
            <a:extLst>
              <a:ext uri="{FF2B5EF4-FFF2-40B4-BE49-F238E27FC236}">
                <a16:creationId xmlns:a16="http://schemas.microsoft.com/office/drawing/2014/main" id="{F496003F-C8C4-47D0-9ECE-8C5CFD7B8E2B}"/>
              </a:ext>
            </a:extLst>
          </p:cNvPr>
          <p:cNvSpPr txBox="1"/>
          <p:nvPr/>
        </p:nvSpPr>
        <p:spPr>
          <a:xfrm>
            <a:off x="4660992" y="531303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F1C2D345-9E0B-4339-9CCB-CD044FE46D05}"/>
              </a:ext>
            </a:extLst>
          </p:cNvPr>
          <p:cNvSpPr txBox="1"/>
          <p:nvPr/>
        </p:nvSpPr>
        <p:spPr>
          <a:xfrm>
            <a:off x="6686786" y="446675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86B9D6C2-5C8B-4F4D-BFE9-2FBDA93EEC7E}"/>
              </a:ext>
            </a:extLst>
          </p:cNvPr>
          <p:cNvSpPr/>
          <p:nvPr/>
        </p:nvSpPr>
        <p:spPr>
          <a:xfrm>
            <a:off x="9270445" y="2209104"/>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92B4CF0F-E1BE-4971-B2F7-C833D54DBDD5}"/>
              </a:ext>
            </a:extLst>
          </p:cNvPr>
          <p:cNvSpPr txBox="1"/>
          <p:nvPr/>
        </p:nvSpPr>
        <p:spPr>
          <a:xfrm>
            <a:off x="9513649" y="2624204"/>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31" name="直線矢印コネクタ 30">
            <a:extLst>
              <a:ext uri="{FF2B5EF4-FFF2-40B4-BE49-F238E27FC236}">
                <a16:creationId xmlns:a16="http://schemas.microsoft.com/office/drawing/2014/main" id="{80C70B01-3563-4D4C-935F-4B199FF632A6}"/>
              </a:ext>
            </a:extLst>
          </p:cNvPr>
          <p:cNvCxnSpPr>
            <a:cxnSpLocks/>
            <a:stCxn id="16" idx="3"/>
            <a:endCxn id="18" idx="1"/>
          </p:cNvCxnSpPr>
          <p:nvPr/>
        </p:nvCxnSpPr>
        <p:spPr>
          <a:xfrm>
            <a:off x="2362420" y="2508987"/>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F58F63A-9607-47EE-9C56-7A5FA8422FE8}"/>
              </a:ext>
            </a:extLst>
          </p:cNvPr>
          <p:cNvCxnSpPr>
            <a:cxnSpLocks/>
            <a:stCxn id="18" idx="3"/>
            <a:endCxn id="21" idx="1"/>
          </p:cNvCxnSpPr>
          <p:nvPr/>
        </p:nvCxnSpPr>
        <p:spPr>
          <a:xfrm>
            <a:off x="4359107" y="2508987"/>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59">
            <a:extLst>
              <a:ext uri="{FF2B5EF4-FFF2-40B4-BE49-F238E27FC236}">
                <a16:creationId xmlns:a16="http://schemas.microsoft.com/office/drawing/2014/main" id="{014426E5-D4B2-47B4-B83D-E44374CBC8F8}"/>
              </a:ext>
            </a:extLst>
          </p:cNvPr>
          <p:cNvCxnSpPr>
            <a:cxnSpLocks/>
            <a:stCxn id="19" idx="2"/>
            <a:endCxn id="30" idx="1"/>
          </p:cNvCxnSpPr>
          <p:nvPr/>
        </p:nvCxnSpPr>
        <p:spPr>
          <a:xfrm rot="16200000" flipH="1">
            <a:off x="8642424" y="1937644"/>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直線矢印コネクタ 65">
            <a:extLst>
              <a:ext uri="{FF2B5EF4-FFF2-40B4-BE49-F238E27FC236}">
                <a16:creationId xmlns:a16="http://schemas.microsoft.com/office/drawing/2014/main" id="{F3AE056B-835E-4880-B201-734AE4AEA39F}"/>
              </a:ext>
            </a:extLst>
          </p:cNvPr>
          <p:cNvCxnSpPr>
            <a:cxnSpLocks/>
            <a:stCxn id="20" idx="2"/>
            <a:endCxn id="24" idx="3"/>
          </p:cNvCxnSpPr>
          <p:nvPr/>
        </p:nvCxnSpPr>
        <p:spPr>
          <a:xfrm rot="5400000">
            <a:off x="7957566" y="3919069"/>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68">
            <a:extLst>
              <a:ext uri="{FF2B5EF4-FFF2-40B4-BE49-F238E27FC236}">
                <a16:creationId xmlns:a16="http://schemas.microsoft.com/office/drawing/2014/main" id="{AF17686B-70A5-454E-B8BA-BA5459CDAD82}"/>
              </a:ext>
            </a:extLst>
          </p:cNvPr>
          <p:cNvCxnSpPr>
            <a:cxnSpLocks/>
            <a:stCxn id="22" idx="2"/>
            <a:endCxn id="24" idx="0"/>
          </p:cNvCxnSpPr>
          <p:nvPr/>
        </p:nvCxnSpPr>
        <p:spPr>
          <a:xfrm rot="16200000" flipH="1">
            <a:off x="4703858" y="3422838"/>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71">
            <a:extLst>
              <a:ext uri="{FF2B5EF4-FFF2-40B4-BE49-F238E27FC236}">
                <a16:creationId xmlns:a16="http://schemas.microsoft.com/office/drawing/2014/main" id="{2E084F43-C48B-474B-9828-AE59314626A1}"/>
              </a:ext>
            </a:extLst>
          </p:cNvPr>
          <p:cNvCxnSpPr>
            <a:cxnSpLocks/>
            <a:stCxn id="23" idx="2"/>
            <a:endCxn id="24" idx="1"/>
          </p:cNvCxnSpPr>
          <p:nvPr/>
        </p:nvCxnSpPr>
        <p:spPr>
          <a:xfrm rot="16200000" flipH="1">
            <a:off x="1205428" y="3976383"/>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1A82EE63-48CD-4C99-A19E-B10EAF7ED3B5}"/>
              </a:ext>
            </a:extLst>
          </p:cNvPr>
          <p:cNvGrpSpPr/>
          <p:nvPr/>
        </p:nvGrpSpPr>
        <p:grpSpPr>
          <a:xfrm>
            <a:off x="6361772" y="2436618"/>
            <a:ext cx="494196" cy="149470"/>
            <a:chOff x="6295935" y="2827112"/>
            <a:chExt cx="494196" cy="149470"/>
          </a:xfrm>
        </p:grpSpPr>
        <p:cxnSp>
          <p:nvCxnSpPr>
            <p:cNvPr id="38" name="直線矢印コネクタ 37">
              <a:extLst>
                <a:ext uri="{FF2B5EF4-FFF2-40B4-BE49-F238E27FC236}">
                  <a16:creationId xmlns:a16="http://schemas.microsoft.com/office/drawing/2014/main" id="{2305D951-9859-4079-A798-F2D0BD75435A}"/>
                </a:ext>
              </a:extLst>
            </p:cNvPr>
            <p:cNvCxnSpPr>
              <a:cxnSpLocks/>
              <a:stCxn id="19" idx="1"/>
              <a:endCxn id="21" idx="3"/>
            </p:cNvCxnSpPr>
            <p:nvPr/>
          </p:nvCxnSpPr>
          <p:spPr>
            <a:xfrm flipH="1">
              <a:off x="6313271" y="2899481"/>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二等辺三角形 38">
              <a:extLst>
                <a:ext uri="{FF2B5EF4-FFF2-40B4-BE49-F238E27FC236}">
                  <a16:creationId xmlns:a16="http://schemas.microsoft.com/office/drawing/2014/main" id="{DFB8C382-C59A-4BD7-ACFB-E79ECAC61CEF}"/>
                </a:ext>
              </a:extLst>
            </p:cNvPr>
            <p:cNvSpPr/>
            <p:nvPr/>
          </p:nvSpPr>
          <p:spPr>
            <a:xfrm rot="16200000">
              <a:off x="6285627" y="2837420"/>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a:extLst>
              <a:ext uri="{FF2B5EF4-FFF2-40B4-BE49-F238E27FC236}">
                <a16:creationId xmlns:a16="http://schemas.microsoft.com/office/drawing/2014/main" id="{6D22CC54-641B-437B-8B2B-DCD91553F2ED}"/>
              </a:ext>
            </a:extLst>
          </p:cNvPr>
          <p:cNvCxnSpPr>
            <a:cxnSpLocks/>
            <a:stCxn id="17" idx="3"/>
            <a:endCxn id="26" idx="1"/>
          </p:cNvCxnSpPr>
          <p:nvPr/>
        </p:nvCxnSpPr>
        <p:spPr>
          <a:xfrm>
            <a:off x="3944187" y="5072340"/>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2490535C-9479-4933-9151-3F6B743E0CEB}"/>
              </a:ext>
            </a:extLst>
          </p:cNvPr>
          <p:cNvCxnSpPr>
            <a:cxnSpLocks/>
            <a:stCxn id="17" idx="3"/>
            <a:endCxn id="25" idx="1"/>
          </p:cNvCxnSpPr>
          <p:nvPr/>
        </p:nvCxnSpPr>
        <p:spPr>
          <a:xfrm flipV="1">
            <a:off x="3944187" y="4650181"/>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12525A-DB16-4BAD-9774-46F427E897AD}"/>
              </a:ext>
            </a:extLst>
          </p:cNvPr>
          <p:cNvCxnSpPr>
            <a:cxnSpLocks/>
            <a:stCxn id="17" idx="3"/>
            <a:endCxn id="27" idx="1"/>
          </p:cNvCxnSpPr>
          <p:nvPr/>
        </p:nvCxnSpPr>
        <p:spPr>
          <a:xfrm>
            <a:off x="3944187" y="5072340"/>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400A13-B257-4192-BF85-082B30B51C61}"/>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1381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アーキテクチャや設計原則って</a:t>
            </a:r>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Tree>
    <p:extLst>
      <p:ext uri="{BB962C8B-B14F-4D97-AF65-F5344CB8AC3E}">
        <p14:creationId xmlns:p14="http://schemas.microsoft.com/office/powerpoint/2010/main" val="1445489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一覧表示の作成</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3072920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7" name="Rectangle 1">
            <a:extLst>
              <a:ext uri="{FF2B5EF4-FFF2-40B4-BE49-F238E27FC236}">
                <a16:creationId xmlns:a16="http://schemas.microsoft.com/office/drawing/2014/main" id="{BDAE71AD-3C89-4247-9F08-A1F8604287EE}"/>
              </a:ext>
            </a:extLst>
          </p:cNvPr>
          <p:cNvSpPr>
            <a:spLocks noChangeArrowheads="1"/>
          </p:cNvSpPr>
          <p:nvPr/>
        </p:nvSpPr>
        <p:spPr bwMode="auto">
          <a:xfrm>
            <a:off x="1602297" y="1510602"/>
            <a:ext cx="3627942"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一覧の取得</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登録している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を全て取得する。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array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items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2001</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やること１</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2002</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やること２</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9" name="Rectangle 2">
            <a:extLst>
              <a:ext uri="{FF2B5EF4-FFF2-40B4-BE49-F238E27FC236}">
                <a16:creationId xmlns:a16="http://schemas.microsoft.com/office/drawing/2014/main" id="{A11004A1-ACE2-41A5-ADFC-DAD205A54F67}"/>
              </a:ext>
            </a:extLst>
          </p:cNvPr>
          <p:cNvSpPr>
            <a:spLocks noChangeArrowheads="1"/>
          </p:cNvSpPr>
          <p:nvPr/>
        </p:nvSpPr>
        <p:spPr bwMode="auto">
          <a:xfrm>
            <a:off x="5648139" y="3160600"/>
            <a:ext cx="296246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components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title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情報</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integer</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boolean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のステータス</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completed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0316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09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363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9291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3BCF347-3028-49FA-906E-70917C7CB41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13" name="テキスト ボックス 12">
            <a:extLst>
              <a:ext uri="{FF2B5EF4-FFF2-40B4-BE49-F238E27FC236}">
                <a16:creationId xmlns:a16="http://schemas.microsoft.com/office/drawing/2014/main" id="{0E690466-8CC2-4D6D-BB81-7C333CA91DF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5" name="Rectangle 1">
            <a:extLst>
              <a:ext uri="{FF2B5EF4-FFF2-40B4-BE49-F238E27FC236}">
                <a16:creationId xmlns:a16="http://schemas.microsoft.com/office/drawing/2014/main" id="{B9FB9411-B092-4825-8266-147BAAB4EE1A}"/>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772716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11" name="Rectangle 2">
            <a:extLst>
              <a:ext uri="{FF2B5EF4-FFF2-40B4-BE49-F238E27FC236}">
                <a16:creationId xmlns:a16="http://schemas.microsoft.com/office/drawing/2014/main" id="{729E7452-137E-434B-B049-88197E09C900}"/>
              </a:ext>
            </a:extLst>
          </p:cNvPr>
          <p:cNvSpPr>
            <a:spLocks noChangeArrowheads="1"/>
          </p:cNvSpPr>
          <p:nvPr/>
        </p:nvSpPr>
        <p:spPr bwMode="auto">
          <a:xfrm>
            <a:off x="6036511" y="1790090"/>
            <a:ext cx="5652268" cy="32778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3936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で名前（ニックネームも可）と顔を分かるようにしてください。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BD7CAFB-556E-4F06-A907-C60612A9E0E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8" name="Rectangle 2">
            <a:extLst>
              <a:ext uri="{FF2B5EF4-FFF2-40B4-BE49-F238E27FC236}">
                <a16:creationId xmlns:a16="http://schemas.microsoft.com/office/drawing/2014/main" id="{E1C54D3E-702A-4281-8230-81849292C0F2}"/>
              </a:ext>
            </a:extLst>
          </p:cNvPr>
          <p:cNvSpPr>
            <a:spLocks noChangeArrowheads="1"/>
          </p:cNvSpPr>
          <p:nvPr/>
        </p:nvSpPr>
        <p:spPr bwMode="auto">
          <a:xfrm>
            <a:off x="6036511" y="1790090"/>
            <a:ext cx="5652268" cy="32778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78777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231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95945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F491B-7997-40FF-9704-2AE5789066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A79E48AE-D9F1-4A5F-9BDD-8A3C80386954}"/>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452165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59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todos</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パスをアノテーションで付けます。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11" name="Rectangle 1">
            <a:extLst>
              <a:ext uri="{FF2B5EF4-FFF2-40B4-BE49-F238E27FC236}">
                <a16:creationId xmlns:a16="http://schemas.microsoft.com/office/drawing/2014/main" id="{5655FAD2-EAED-4826-A59A-1F1B3055B45A}"/>
              </a:ext>
            </a:extLst>
          </p:cNvPr>
          <p:cNvSpPr>
            <a:spLocks noChangeArrowheads="1"/>
          </p:cNvSpPr>
          <p:nvPr/>
        </p:nvSpPr>
        <p:spPr bwMode="auto">
          <a:xfrm>
            <a:off x="6400799" y="1174110"/>
            <a:ext cx="570054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List&lt;TodoResponse&gt;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 userId = new UserId("1001");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todoService.list(userId);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todos.stream()</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.map(todo -&gt; new TodoResponse(todo.id(), todo.text(), todo.status()))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.collect(Collectors.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class TodoResponse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Long 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String text;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Boolean completed;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TodoResponse(TodoId id, TodoText text, TodoStatus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this.id = id.value();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this.text = text.value();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this.completed = status == TodoStatus.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97554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の続き。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に合わせた</a:t>
            </a: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クラスを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メソッドとレスポンスの</a:t>
            </a:r>
            <a:r>
              <a:rPr kumimoji="1" lang="en-US" altLang="ja-JP" sz="2000" dirty="0">
                <a:latin typeface="Meiryo UI" panose="020B0604030504040204" pitchFamily="50" charset="-128"/>
                <a:ea typeface="Meiryo UI" panose="020B0604030504040204" pitchFamily="50" charset="-128"/>
              </a:rPr>
              <a:t>Content-Type</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アノテーションで宣言します。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認証機能はまだ作ってないので固定のユーザ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を使って</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一覧を取得し、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に変換します。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00799" y="1182674"/>
            <a:ext cx="5654181"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TodoService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TodosAction(TodoService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this.todoService =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21670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C405F07-D99B-4EB8-AE63-ECB579403F0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7231F6B1-5B9C-44FD-9EB3-3ECC9D9465C4}"/>
              </a:ext>
            </a:extLst>
          </p:cNvPr>
          <p:cNvSpPr>
            <a:spLocks noChangeArrowheads="1"/>
          </p:cNvSpPr>
          <p:nvPr/>
        </p:nvSpPr>
        <p:spPr bwMode="auto">
          <a:xfrm>
            <a:off x="6400799" y="1182673"/>
            <a:ext cx="5654181"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effectLst/>
                <a:latin typeface="Consolas" panose="020B0609020204030204" pitchFamily="49" charset="0"/>
                <a:ea typeface="JetBrains Mono"/>
              </a:rPr>
              <a:t>}</a:t>
            </a:r>
            <a:endParaRPr kumimoji="0" lang="ja-JP" altLang="ja-JP" sz="18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575065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の実装は難しいですか？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2585192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415151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のバックエンドとなる</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REST API</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4082447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では各実行制御基盤のアプリをテストするためのテスティングフレームワークを提供しています。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Junit</a:t>
            </a:r>
            <a:r>
              <a:rPr kumimoji="1" lang="ja-JP" altLang="en-US" sz="2000" dirty="0">
                <a:latin typeface="Meiryo UI" panose="020B0604030504040204" pitchFamily="50" charset="-128"/>
                <a:ea typeface="Meiryo UI" panose="020B0604030504040204" pitchFamily="50" charset="-128"/>
              </a:rPr>
              <a:t>を使ってテストコードを書くと、アプリ（ハンドラ含む）を起動し、リクエスト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レスポンスを行い、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処理結果のアサートを行えます。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テスティングフレームワーク</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dirty="0"/>
          </a:p>
        </p:txBody>
      </p:sp>
      <p:pic>
        <p:nvPicPr>
          <p:cNvPr id="7" name="Picture 4" descr="サーバーのアイコン素材">
            <a:extLst>
              <a:ext uri="{FF2B5EF4-FFF2-40B4-BE49-F238E27FC236}">
                <a16:creationId xmlns:a16="http://schemas.microsoft.com/office/drawing/2014/main" id="{52A54D3D-4B97-4CBC-B4F2-A910CABE8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136" y="4992512"/>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E11DE96-C82D-444F-AEF7-FB4674EA00B2}"/>
              </a:ext>
            </a:extLst>
          </p:cNvPr>
          <p:cNvSpPr txBox="1"/>
          <p:nvPr/>
        </p:nvSpPr>
        <p:spPr>
          <a:xfrm>
            <a:off x="8201617" y="6147720"/>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アプリケーション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4A1E71D-CB06-45F8-A06A-9BB5BED8B0D4}"/>
              </a:ext>
            </a:extLst>
          </p:cNvPr>
          <p:cNvSpPr txBox="1"/>
          <p:nvPr/>
        </p:nvSpPr>
        <p:spPr>
          <a:xfrm>
            <a:off x="5911228" y="3691109"/>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err="1">
                <a:highlight>
                  <a:srgbClr val="FFFF00"/>
                </a:highlight>
                <a:latin typeface="Meiryo UI" panose="020B0604030504040204" pitchFamily="50" charset="-128"/>
                <a:ea typeface="Meiryo UI" panose="020B0604030504040204" pitchFamily="50" charset="-128"/>
              </a:rPr>
              <a:t>Nablarch</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0" name="Picture 8" descr="資料（証明書）のフラットアイコン素材">
            <a:extLst>
              <a:ext uri="{FF2B5EF4-FFF2-40B4-BE49-F238E27FC236}">
                <a16:creationId xmlns:a16="http://schemas.microsoft.com/office/drawing/2014/main" id="{4607BBCC-2B26-4010-86F6-C354EC6B9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015" y="258030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2CBBEF4A-48E1-4A9A-A01A-CED2D685E121}"/>
              </a:ext>
            </a:extLst>
          </p:cNvPr>
          <p:cNvCxnSpPr>
            <a:cxnSpLocks/>
          </p:cNvCxnSpPr>
          <p:nvPr/>
        </p:nvCxnSpPr>
        <p:spPr>
          <a:xfrm>
            <a:off x="6552399" y="5547840"/>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C076C50-EAB1-4D7C-BE3A-29777F929EF9}"/>
              </a:ext>
            </a:extLst>
          </p:cNvPr>
          <p:cNvSpPr txBox="1"/>
          <p:nvPr/>
        </p:nvSpPr>
        <p:spPr>
          <a:xfrm>
            <a:off x="4820317" y="5953451"/>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3" name="Picture 8" descr="資料（証明書）のフラットアイコン素材">
            <a:extLst>
              <a:ext uri="{FF2B5EF4-FFF2-40B4-BE49-F238E27FC236}">
                <a16:creationId xmlns:a16="http://schemas.microsoft.com/office/drawing/2014/main" id="{2573D7E1-DC38-4DC6-B75D-B0146E267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33" y="483473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13">
            <a:extLst>
              <a:ext uri="{FF2B5EF4-FFF2-40B4-BE49-F238E27FC236}">
                <a16:creationId xmlns:a16="http://schemas.microsoft.com/office/drawing/2014/main" id="{7BF3D3C7-13F0-4382-9694-9C06EF5AF605}"/>
              </a:ext>
            </a:extLst>
          </p:cNvPr>
          <p:cNvCxnSpPr>
            <a:cxnSpLocks/>
            <a:stCxn id="10" idx="1"/>
          </p:cNvCxnSpPr>
          <p:nvPr/>
        </p:nvCxnSpPr>
        <p:spPr>
          <a:xfrm rot="10800000" flipV="1">
            <a:off x="5706899" y="3130669"/>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DF69D272-648B-4418-BE1D-7EA22F77213F}"/>
              </a:ext>
            </a:extLst>
          </p:cNvPr>
          <p:cNvSpPr txBox="1"/>
          <p:nvPr/>
        </p:nvSpPr>
        <p:spPr>
          <a:xfrm>
            <a:off x="4910080" y="3513850"/>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実行</a:t>
            </a:r>
            <a:endParaRPr kumimoji="1" lang="en-US" altLang="ja-JP"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F922C31-C28A-444B-8649-664D1156C2B0}"/>
              </a:ext>
            </a:extLst>
          </p:cNvPr>
          <p:cNvSpPr txBox="1"/>
          <p:nvPr/>
        </p:nvSpPr>
        <p:spPr>
          <a:xfrm>
            <a:off x="9144392" y="350433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13">
            <a:extLst>
              <a:ext uri="{FF2B5EF4-FFF2-40B4-BE49-F238E27FC236}">
                <a16:creationId xmlns:a16="http://schemas.microsoft.com/office/drawing/2014/main" id="{173D962B-B70E-4A4C-A0C9-8F728E7A9C4A}"/>
              </a:ext>
            </a:extLst>
          </p:cNvPr>
          <p:cNvCxnSpPr>
            <a:cxnSpLocks/>
            <a:stCxn id="10" idx="3"/>
          </p:cNvCxnSpPr>
          <p:nvPr/>
        </p:nvCxnSpPr>
        <p:spPr>
          <a:xfrm>
            <a:off x="7865265" y="3130669"/>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8565C53B-7A2C-4A9A-95AC-03A2EC604DEA}"/>
              </a:ext>
            </a:extLst>
          </p:cNvPr>
          <p:cNvSpPr txBox="1"/>
          <p:nvPr/>
        </p:nvSpPr>
        <p:spPr>
          <a:xfrm>
            <a:off x="6118483" y="5077562"/>
            <a:ext cx="2526653"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239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r>
              <a:rPr kumimoji="1" lang="ja-JP" altLang="en-US" sz="2000" dirty="0">
                <a:latin typeface="Meiryo UI" panose="020B0604030504040204" pitchFamily="50" charset="-128"/>
                <a:ea typeface="Meiryo UI" panose="020B0604030504040204" pitchFamily="50" charset="-128"/>
              </a:rPr>
              <a:t>を使用してテストを作成します。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テストクラスの作成</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レスポンスボディの検証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による型の検証</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一覧表示のテスト</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943592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dirty="0"/>
          </a:p>
        </p:txBody>
      </p:sp>
      <p:sp>
        <p:nvSpPr>
          <p:cNvPr id="7" name="Rectangle 3">
            <a:extLst>
              <a:ext uri="{FF2B5EF4-FFF2-40B4-BE49-F238E27FC236}">
                <a16:creationId xmlns:a16="http://schemas.microsoft.com/office/drawing/2014/main" id="{E9595EC9-8D54-4391-9C7E-39A5A9AF0BC2}"/>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04010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7FA9A93-B6F0-4EC2-90FA-9E4D316D6BB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F27833-AE19-4F7D-9561-C5E84969D8B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dirty="0"/>
          </a:p>
        </p:txBody>
      </p:sp>
      <p:sp>
        <p:nvSpPr>
          <p:cNvPr id="15" name="Rectangle 3">
            <a:extLst>
              <a:ext uri="{FF2B5EF4-FFF2-40B4-BE49-F238E27FC236}">
                <a16:creationId xmlns:a16="http://schemas.microsoft.com/office/drawing/2014/main" id="{726EF21F-8DF8-4914-B643-6DE27FC444CE}"/>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15179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dirty="0"/>
          </a:p>
        </p:txBody>
      </p:sp>
      <p:sp>
        <p:nvSpPr>
          <p:cNvPr id="2" name="Rectangle 1">
            <a:extLst>
              <a:ext uri="{FF2B5EF4-FFF2-40B4-BE49-F238E27FC236}">
                <a16:creationId xmlns:a16="http://schemas.microsoft.com/office/drawing/2014/main" id="{CD7235B2-25A6-4F51-82E9-E133777BC957}"/>
              </a:ext>
            </a:extLst>
          </p:cNvPr>
          <p:cNvSpPr>
            <a:spLocks noChangeArrowheads="1"/>
          </p:cNvSpPr>
          <p:nvPr/>
        </p:nvSpPr>
        <p:spPr bwMode="auto">
          <a:xfrm>
            <a:off x="6769916" y="959093"/>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783937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09DB351-6805-425F-9C94-E2AD0881DCC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25DE13C-6BBE-4D04-80B1-8A3FFB069D8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dirty="0"/>
          </a:p>
        </p:txBody>
      </p:sp>
      <p:sp>
        <p:nvSpPr>
          <p:cNvPr id="11" name="Rectangle 1">
            <a:extLst>
              <a:ext uri="{FF2B5EF4-FFF2-40B4-BE49-F238E27FC236}">
                <a16:creationId xmlns:a16="http://schemas.microsoft.com/office/drawing/2014/main" id="{B7F2F3C1-8F82-40CA-80DB-0132623EC570}"/>
              </a:ext>
            </a:extLst>
          </p:cNvPr>
          <p:cNvSpPr>
            <a:spLocks noChangeArrowheads="1"/>
          </p:cNvSpPr>
          <p:nvPr/>
        </p:nvSpPr>
        <p:spPr bwMode="auto">
          <a:xfrm>
            <a:off x="6769916" y="950704"/>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960949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dirty="0"/>
          </a:p>
        </p:txBody>
      </p:sp>
      <p:sp>
        <p:nvSpPr>
          <p:cNvPr id="10" name="Rectangle 1">
            <a:extLst>
              <a:ext uri="{FF2B5EF4-FFF2-40B4-BE49-F238E27FC236}">
                <a16:creationId xmlns:a16="http://schemas.microsoft.com/office/drawing/2014/main" id="{D44D6392-4AE1-45DA-B0C2-E688E6F713E2}"/>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15705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54F0500-7710-4E1C-A367-EEA21498CCB1}"/>
              </a:ext>
            </a:extLst>
          </p:cNvPr>
          <p:cNvSpPr/>
          <p:nvPr/>
        </p:nvSpPr>
        <p:spPr>
          <a:xfrm>
            <a:off x="0" y="41945"/>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dirty="0"/>
          </a:p>
        </p:txBody>
      </p:sp>
      <p:sp>
        <p:nvSpPr>
          <p:cNvPr id="11" name="Rectangle 1">
            <a:extLst>
              <a:ext uri="{FF2B5EF4-FFF2-40B4-BE49-F238E27FC236}">
                <a16:creationId xmlns:a16="http://schemas.microsoft.com/office/drawing/2014/main" id="{B38D4E8E-D361-49F1-A9B5-1C51A3521FEC}"/>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5" name="テキスト ボックス 4">
            <a:extLst>
              <a:ext uri="{FF2B5EF4-FFF2-40B4-BE49-F238E27FC236}">
                <a16:creationId xmlns:a16="http://schemas.microsoft.com/office/drawing/2014/main" id="{45FAC427-04E5-4F5E-974D-2F403727E60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489059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9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131199" y="169054"/>
            <a:ext cx="94486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Demo</a:t>
            </a: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1060800" y="2280489"/>
            <a:ext cx="10070399" cy="4075861"/>
          </a:xfrm>
          <a:prstGeom prst="rect">
            <a:avLst/>
          </a:prstGeom>
        </p:spPr>
      </p:pic>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ダミーデータを実際に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から取得したデータに変更します。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410898" y="2067088"/>
            <a:ext cx="6209745"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16813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のデータベースアクセスは</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つの方法があります。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JDBC</a:t>
            </a:r>
            <a:r>
              <a:rPr kumimoji="1" lang="ja-JP" altLang="en-US" sz="2000" dirty="0">
                <a:latin typeface="Meiryo UI" panose="020B0604030504040204" pitchFamily="50" charset="-128"/>
                <a:ea typeface="Meiryo UI" panose="020B0604030504040204" pitchFamily="50" charset="-128"/>
                <a:hlinkClick r:id="rId3"/>
              </a:rPr>
              <a:t>ラッパー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に機能追加。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のバインド、条件や</a:t>
            </a:r>
            <a:r>
              <a:rPr kumimoji="1" lang="en-US" altLang="ja-JP" sz="2000" dirty="0">
                <a:latin typeface="Meiryo UI" panose="020B0604030504040204" pitchFamily="50" charset="-128"/>
                <a:ea typeface="Meiryo UI" panose="020B0604030504040204" pitchFamily="50" charset="-128"/>
              </a:rPr>
              <a:t>IN</a:t>
            </a:r>
            <a:r>
              <a:rPr kumimoji="1" lang="ja-JP" altLang="en-US" sz="2000" dirty="0">
                <a:latin typeface="Meiryo UI" panose="020B0604030504040204" pitchFamily="50" charset="-128"/>
                <a:ea typeface="Meiryo UI" panose="020B0604030504040204" pitchFamily="50" charset="-128"/>
              </a:rPr>
              <a:t>句の動的な構築など。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hlinkClick r:id="rId4"/>
              </a:rPr>
              <a:t>ユニバーサル</a:t>
            </a:r>
            <a:r>
              <a:rPr kumimoji="1" lang="en-US" altLang="ja-JP" sz="2000" dirty="0">
                <a:latin typeface="Meiryo UI" panose="020B0604030504040204" pitchFamily="50" charset="-128"/>
                <a:ea typeface="Meiryo UI" panose="020B0604030504040204" pitchFamily="50" charset="-128"/>
                <a:hlinkClick r:id="rId4"/>
              </a:rPr>
              <a:t>DAO</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ラッパーの機能に簡易的な</a:t>
            </a:r>
            <a:r>
              <a:rPr kumimoji="1" lang="en-US" altLang="ja-JP" sz="2000" dirty="0">
                <a:latin typeface="Meiryo UI" panose="020B0604030504040204" pitchFamily="50" charset="-128"/>
                <a:ea typeface="Meiryo UI" panose="020B0604030504040204" pitchFamily="50" charset="-128"/>
              </a:rPr>
              <a:t>O/R</a:t>
            </a:r>
            <a:r>
              <a:rPr kumimoji="1" lang="ja-JP" altLang="en-US" sz="2000" dirty="0">
                <a:latin typeface="Meiryo UI" panose="020B0604030504040204" pitchFamily="50" charset="-128"/>
                <a:ea typeface="Meiryo UI" panose="020B0604030504040204" pitchFamily="50" charset="-128"/>
              </a:rPr>
              <a:t>マッパーを追加。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JPA</a:t>
            </a:r>
            <a:r>
              <a:rPr kumimoji="1" lang="ja-JP" altLang="en-US" sz="2000" dirty="0">
                <a:latin typeface="Meiryo UI" panose="020B0604030504040204" pitchFamily="50" charset="-128"/>
                <a:ea typeface="Meiryo UI" panose="020B0604030504040204" pitchFamily="50" charset="-128"/>
              </a:rPr>
              <a:t>アノテーションを付けた</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で単純な</a:t>
            </a:r>
            <a:r>
              <a:rPr kumimoji="1" lang="en-US" altLang="ja-JP" sz="2000" dirty="0">
                <a:latin typeface="Meiryo UI" panose="020B0604030504040204" pitchFamily="50" charset="-128"/>
                <a:ea typeface="Meiryo UI" panose="020B0604030504040204" pitchFamily="50" charset="-128"/>
              </a:rPr>
              <a:t>CRUD</a:t>
            </a:r>
            <a:r>
              <a:rPr kumimoji="1" lang="ja-JP" altLang="en-US" sz="2000" dirty="0">
                <a:latin typeface="Meiryo UI" panose="020B0604030504040204" pitchFamily="50" charset="-128"/>
                <a:ea typeface="Meiryo UI" panose="020B0604030504040204" pitchFamily="50" charset="-128"/>
              </a:rPr>
              <a:t>、検索結果を</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にマッピング、遅延ロードなど。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関連はサポートなし。</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で簡単に実現できない場合は</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ラッパーを使います。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データベースアクセス</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Tree>
    <p:extLst>
      <p:ext uri="{BB962C8B-B14F-4D97-AF65-F5344CB8AC3E}">
        <p14:creationId xmlns:p14="http://schemas.microsoft.com/office/powerpoint/2010/main" val="1888372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967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5" name="Rectangle 1">
            <a:extLst>
              <a:ext uri="{FF2B5EF4-FFF2-40B4-BE49-F238E27FC236}">
                <a16:creationId xmlns:a16="http://schemas.microsoft.com/office/drawing/2014/main" id="{0413F122-6F03-42AF-AE17-D9A9B1786C28}"/>
              </a:ext>
            </a:extLst>
          </p:cNvPr>
          <p:cNvSpPr>
            <a:spLocks noChangeArrowheads="1"/>
          </p:cNvSpPr>
          <p:nvPr/>
        </p:nvSpPr>
        <p:spPr bwMode="auto">
          <a:xfrm>
            <a:off x="6317266" y="2097616"/>
            <a:ext cx="284351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getter/setter</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は省略</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11" name="Rectangle 2">
            <a:extLst>
              <a:ext uri="{FF2B5EF4-FFF2-40B4-BE49-F238E27FC236}">
                <a16:creationId xmlns:a16="http://schemas.microsoft.com/office/drawing/2014/main" id="{9D505476-2FBA-4477-B25D-F185A492D034}"/>
              </a:ext>
            </a:extLst>
          </p:cNvPr>
          <p:cNvSpPr>
            <a:spLocks noChangeArrowheads="1"/>
          </p:cNvSpPr>
          <p:nvPr/>
        </p:nvSpPr>
        <p:spPr bwMode="auto">
          <a:xfrm>
            <a:off x="2155970" y="2821608"/>
            <a:ext cx="3682768"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63836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2" name="Rectangle 1">
            <a:extLst>
              <a:ext uri="{FF2B5EF4-FFF2-40B4-BE49-F238E27FC236}">
                <a16:creationId xmlns:a16="http://schemas.microsoft.com/office/drawing/2014/main" id="{27E3DF3C-6859-46CD-AB66-20A0334FF668}"/>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85695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9E67E-01EB-43AC-A202-721813615457}"/>
              </a:ext>
            </a:extLst>
          </p:cNvPr>
          <p:cNvSpPr/>
          <p:nvPr/>
        </p:nvSpPr>
        <p:spPr>
          <a:xfrm>
            <a:off x="0" y="16778"/>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3A493F2-1C0D-40DA-A9BF-24BEFAFC281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11" name="テキスト ボックス 10">
            <a:extLst>
              <a:ext uri="{FF2B5EF4-FFF2-40B4-BE49-F238E27FC236}">
                <a16:creationId xmlns:a16="http://schemas.microsoft.com/office/drawing/2014/main" id="{32CE0531-F181-4EC0-9543-C15FF42F0BE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012D0BE8-257C-441A-9706-BB095E966F07}"/>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1944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5" name="Rectangle 1">
            <a:extLst>
              <a:ext uri="{FF2B5EF4-FFF2-40B4-BE49-F238E27FC236}">
                <a16:creationId xmlns:a16="http://schemas.microsoft.com/office/drawing/2014/main" id="{AB461EA1-51C9-41A9-8407-FB2A24AD9D02}"/>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95F50781-7307-49C2-AA32-07247DA9DA60}"/>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5048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45A681C-383F-4F03-8F0E-F27AC50EE28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E7B92F-10DB-465B-8444-372A2332377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
        <p:nvSpPr>
          <p:cNvPr id="13" name="Rectangle 1">
            <a:extLst>
              <a:ext uri="{FF2B5EF4-FFF2-40B4-BE49-F238E27FC236}">
                <a16:creationId xmlns:a16="http://schemas.microsoft.com/office/drawing/2014/main" id="{72ED391E-6294-4F7C-AAB2-63BC4F0AF68B}"/>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Rectangle 2">
            <a:extLst>
              <a:ext uri="{FF2B5EF4-FFF2-40B4-BE49-F238E27FC236}">
                <a16:creationId xmlns:a16="http://schemas.microsoft.com/office/drawing/2014/main" id="{2D5A2EBF-DAE1-43D2-8D1F-282DD182E8FA}"/>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329088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
        <p:nvSpPr>
          <p:cNvPr id="2" name="Rectangle 1">
            <a:extLst>
              <a:ext uri="{FF2B5EF4-FFF2-40B4-BE49-F238E27FC236}">
                <a16:creationId xmlns:a16="http://schemas.microsoft.com/office/drawing/2014/main" id="{8C592C52-FA2B-4CAC-90BF-CD0BA1BB7B5C}"/>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35889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E970DF9-96E7-4F62-8083-51E6E6EA18D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B237FBB-31C2-4450-A1DF-D413D178C90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11" name="Rectangle 1">
            <a:extLst>
              <a:ext uri="{FF2B5EF4-FFF2-40B4-BE49-F238E27FC236}">
                <a16:creationId xmlns:a16="http://schemas.microsoft.com/office/drawing/2014/main" id="{F0AA1F98-ED41-4E7D-AAF7-B643B13BBFA9}"/>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007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REST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API</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err="1">
                <a:latin typeface="Meiryo UI" panose="020B0604030504040204" pitchFamily="50" charset="-128"/>
                <a:ea typeface="Meiryo UI" panose="020B0604030504040204" pitchFamily="50" charset="-128"/>
              </a:rPr>
              <a:t>Nablarch</a:t>
            </a:r>
            <a:endParaRPr kumimoji="1" lang="en-US" altLang="ja-JP" sz="3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の仕様や</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のテスト作成は難しいですか？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608875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2462033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登録の作成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3001030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
        <p:nvSpPr>
          <p:cNvPr id="5" name="Rectangle 1">
            <a:extLst>
              <a:ext uri="{FF2B5EF4-FFF2-40B4-BE49-F238E27FC236}">
                <a16:creationId xmlns:a16="http://schemas.microsoft.com/office/drawing/2014/main" id="{C2B3982F-69EE-4600-B541-07359A1207F9}"/>
              </a:ext>
            </a:extLst>
          </p:cNvPr>
          <p:cNvSpPr>
            <a:spLocks noChangeArrowheads="1"/>
          </p:cNvSpPr>
          <p:nvPr/>
        </p:nvSpPr>
        <p:spPr bwMode="auto">
          <a:xfrm>
            <a:off x="2709760" y="1294191"/>
            <a:ext cx="338624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の登録</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を登録する。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29FE3556-0881-437B-A392-DB78BDAA0AAA}"/>
              </a:ext>
            </a:extLst>
          </p:cNvPr>
          <p:cNvSpPr>
            <a:spLocks noChangeArrowheads="1"/>
          </p:cNvSpPr>
          <p:nvPr/>
        </p:nvSpPr>
        <p:spPr bwMode="auto">
          <a:xfrm>
            <a:off x="6257185" y="3472661"/>
            <a:ext cx="3386240" cy="24468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2003</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419723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914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6964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dirty="0"/>
          </a:p>
        </p:txBody>
      </p:sp>
      <p:sp>
        <p:nvSpPr>
          <p:cNvPr id="2" name="Rectangle 1">
            <a:extLst>
              <a:ext uri="{FF2B5EF4-FFF2-40B4-BE49-F238E27FC236}">
                <a16:creationId xmlns:a16="http://schemas.microsoft.com/office/drawing/2014/main" id="{E0BAF900-D18B-4F54-911F-EFFB234D7226}"/>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507279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BAAA77-270C-4A02-89D5-B6C9ACBD4B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CDF3547-27F3-4F5E-9A19-4A86C5EC06C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dirty="0"/>
          </a:p>
        </p:txBody>
      </p:sp>
      <p:sp>
        <p:nvSpPr>
          <p:cNvPr id="11" name="Rectangle 1">
            <a:extLst>
              <a:ext uri="{FF2B5EF4-FFF2-40B4-BE49-F238E27FC236}">
                <a16:creationId xmlns:a16="http://schemas.microsoft.com/office/drawing/2014/main" id="{B0E575E2-77D9-4061-BC44-94331773F58A}"/>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408617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dirty="0"/>
          </a:p>
        </p:txBody>
      </p:sp>
      <p:sp>
        <p:nvSpPr>
          <p:cNvPr id="7" name="Rectangle 2">
            <a:extLst>
              <a:ext uri="{FF2B5EF4-FFF2-40B4-BE49-F238E27FC236}">
                <a16:creationId xmlns:a16="http://schemas.microsoft.com/office/drawing/2014/main" id="{BD2948AC-3F42-4541-918E-26564B8E28C7}"/>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534081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37F9896-238D-408E-B18F-24A052344146}"/>
              </a:ext>
            </a:extLst>
          </p:cNvPr>
          <p:cNvSpPr/>
          <p:nvPr/>
        </p:nvSpPr>
        <p:spPr>
          <a:xfrm>
            <a:off x="0" y="25167"/>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3B8CA68-D3DC-4BC8-8EEE-DC85EDE7E8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dirty="0"/>
          </a:p>
        </p:txBody>
      </p:sp>
      <p:sp>
        <p:nvSpPr>
          <p:cNvPr id="11" name="Rectangle 2">
            <a:extLst>
              <a:ext uri="{FF2B5EF4-FFF2-40B4-BE49-F238E27FC236}">
                <a16:creationId xmlns:a16="http://schemas.microsoft.com/office/drawing/2014/main" id="{3AAE01BD-F700-47E6-B3B6-729B7BFEE943}"/>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1205322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19681</Words>
  <Application>Microsoft Office PowerPoint</Application>
  <PresentationFormat>ワイド画面</PresentationFormat>
  <Paragraphs>1721</Paragraphs>
  <Slides>159</Slides>
  <Notes>125</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159</vt:i4>
      </vt:variant>
    </vt:vector>
  </HeadingPairs>
  <TitlesOfParts>
    <vt:vector size="168" baseType="lpstr">
      <vt:lpstr>Arial Unicode MS</vt:lpstr>
      <vt:lpstr>Helvetica Neue</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1455</cp:revision>
  <cp:lastPrinted>2020-09-13T05:23:33Z</cp:lastPrinted>
  <dcterms:created xsi:type="dcterms:W3CDTF">2020-07-21T07:01:02Z</dcterms:created>
  <dcterms:modified xsi:type="dcterms:W3CDTF">2020-10-22T06:03:37Z</dcterms:modified>
</cp:coreProperties>
</file>